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handoutMasterIdLst>
    <p:handoutMasterId r:id="rId77"/>
  </p:handoutMasterIdLst>
  <p:sldIdLst>
    <p:sldId id="256" r:id="rId2"/>
    <p:sldId id="652" r:id="rId3"/>
    <p:sldId id="971" r:id="rId4"/>
    <p:sldId id="976" r:id="rId5"/>
    <p:sldId id="972" r:id="rId6"/>
    <p:sldId id="973" r:id="rId7"/>
    <p:sldId id="974" r:id="rId8"/>
    <p:sldId id="893" r:id="rId9"/>
    <p:sldId id="895" r:id="rId10"/>
    <p:sldId id="937" r:id="rId11"/>
    <p:sldId id="938" r:id="rId12"/>
    <p:sldId id="896" r:id="rId13"/>
    <p:sldId id="897" r:id="rId14"/>
    <p:sldId id="805" r:id="rId15"/>
    <p:sldId id="947" r:id="rId16"/>
    <p:sldId id="948" r:id="rId17"/>
    <p:sldId id="949" r:id="rId18"/>
    <p:sldId id="977" r:id="rId19"/>
    <p:sldId id="978" r:id="rId20"/>
    <p:sldId id="982" r:id="rId21"/>
    <p:sldId id="989" r:id="rId22"/>
    <p:sldId id="992" r:id="rId23"/>
    <p:sldId id="994" r:id="rId24"/>
    <p:sldId id="950" r:id="rId25"/>
    <p:sldId id="951" r:id="rId26"/>
    <p:sldId id="952" r:id="rId27"/>
    <p:sldId id="953" r:id="rId28"/>
    <p:sldId id="958" r:id="rId29"/>
    <p:sldId id="956" r:id="rId30"/>
    <p:sldId id="960" r:id="rId31"/>
    <p:sldId id="961" r:id="rId32"/>
    <p:sldId id="964" r:id="rId33"/>
    <p:sldId id="969" r:id="rId34"/>
    <p:sldId id="995" r:id="rId35"/>
    <p:sldId id="966" r:id="rId36"/>
    <p:sldId id="965" r:id="rId37"/>
    <p:sldId id="968" r:id="rId38"/>
    <p:sldId id="970" r:id="rId39"/>
    <p:sldId id="996" r:id="rId40"/>
    <p:sldId id="1060" r:id="rId41"/>
    <p:sldId id="1002" r:id="rId42"/>
    <p:sldId id="1003" r:id="rId43"/>
    <p:sldId id="1006" r:id="rId44"/>
    <p:sldId id="1007" r:id="rId45"/>
    <p:sldId id="1008" r:id="rId46"/>
    <p:sldId id="1009" r:id="rId47"/>
    <p:sldId id="1010" r:id="rId48"/>
    <p:sldId id="1013" r:id="rId49"/>
    <p:sldId id="1018" r:id="rId50"/>
    <p:sldId id="1019" r:id="rId51"/>
    <p:sldId id="1061" r:id="rId52"/>
    <p:sldId id="1020" r:id="rId53"/>
    <p:sldId id="1022" r:id="rId54"/>
    <p:sldId id="1023" r:id="rId55"/>
    <p:sldId id="1024" r:id="rId56"/>
    <p:sldId id="1021" r:id="rId57"/>
    <p:sldId id="1026" r:id="rId58"/>
    <p:sldId id="1027" r:id="rId59"/>
    <p:sldId id="1028" r:id="rId60"/>
    <p:sldId id="1029" r:id="rId61"/>
    <p:sldId id="1030" r:id="rId62"/>
    <p:sldId id="1031" r:id="rId63"/>
    <p:sldId id="1032" r:id="rId64"/>
    <p:sldId id="1033" r:id="rId65"/>
    <p:sldId id="1034" r:id="rId66"/>
    <p:sldId id="1035" r:id="rId67"/>
    <p:sldId id="1042" r:id="rId68"/>
    <p:sldId id="1043" r:id="rId69"/>
    <p:sldId id="1044" r:id="rId70"/>
    <p:sldId id="1045" r:id="rId71"/>
    <p:sldId id="1046" r:id="rId72"/>
    <p:sldId id="1057" r:id="rId73"/>
    <p:sldId id="1058" r:id="rId74"/>
    <p:sldId id="1059" r:id="rId75"/>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FF9393"/>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000723-A8DC-409B-AB53-AADB39F02825}" v="7" dt="2024-03-27T10:14:02.9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69" autoAdjust="0"/>
    <p:restoredTop sz="96433" autoAdjust="0"/>
  </p:normalViewPr>
  <p:slideViewPr>
    <p:cSldViewPr>
      <p:cViewPr varScale="1">
        <p:scale>
          <a:sx n="73" d="100"/>
          <a:sy n="73" d="100"/>
        </p:scale>
        <p:origin x="1056" y="72"/>
      </p:cViewPr>
      <p:guideLst>
        <p:guide orient="horz" pos="2160"/>
        <p:guide pos="2880"/>
      </p:guideLst>
    </p:cSldViewPr>
  </p:slideViewPr>
  <p:outlineViewPr>
    <p:cViewPr>
      <p:scale>
        <a:sx n="33" d="100"/>
        <a:sy n="33" d="100"/>
      </p:scale>
      <p:origin x="0" y="-58074"/>
    </p:cViewPr>
  </p:outlin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badete Guri" userId="a81e8b60-6216-4611-8de9-226a2a19fde4" providerId="ADAL" clId="{DC000723-A8DC-409B-AB53-AADB39F02825}"/>
    <pc:docChg chg="undo custSel addSld delSld modSld">
      <pc:chgData name="Ibadete Guri" userId="a81e8b60-6216-4611-8de9-226a2a19fde4" providerId="ADAL" clId="{DC000723-A8DC-409B-AB53-AADB39F02825}" dt="2024-03-27T10:16:40.964" v="110" actId="47"/>
      <pc:docMkLst>
        <pc:docMk/>
      </pc:docMkLst>
      <pc:sldChg chg="add del">
        <pc:chgData name="Ibadete Guri" userId="a81e8b60-6216-4611-8de9-226a2a19fde4" providerId="ADAL" clId="{DC000723-A8DC-409B-AB53-AADB39F02825}" dt="2024-03-27T10:13:11.275" v="59" actId="47"/>
        <pc:sldMkLst>
          <pc:docMk/>
          <pc:sldMk cId="2598639304" sldId="652"/>
        </pc:sldMkLst>
      </pc:sldChg>
      <pc:sldChg chg="del">
        <pc:chgData name="Ibadete Guri" userId="a81e8b60-6216-4611-8de9-226a2a19fde4" providerId="ADAL" clId="{DC000723-A8DC-409B-AB53-AADB39F02825}" dt="2024-03-27T10:13:23.342" v="71" actId="47"/>
        <pc:sldMkLst>
          <pc:docMk/>
          <pc:sldMk cId="219043532" sldId="805"/>
        </pc:sldMkLst>
      </pc:sldChg>
      <pc:sldChg chg="del">
        <pc:chgData name="Ibadete Guri" userId="a81e8b60-6216-4611-8de9-226a2a19fde4" providerId="ADAL" clId="{DC000723-A8DC-409B-AB53-AADB39F02825}" dt="2024-03-27T10:13:17.486" v="65" actId="47"/>
        <pc:sldMkLst>
          <pc:docMk/>
          <pc:sldMk cId="2598639304" sldId="893"/>
        </pc:sldMkLst>
      </pc:sldChg>
      <pc:sldChg chg="del">
        <pc:chgData name="Ibadete Guri" userId="a81e8b60-6216-4611-8de9-226a2a19fde4" providerId="ADAL" clId="{DC000723-A8DC-409B-AB53-AADB39F02825}" dt="2024-03-27T10:13:18.399" v="66" actId="47"/>
        <pc:sldMkLst>
          <pc:docMk/>
          <pc:sldMk cId="3818813946" sldId="895"/>
        </pc:sldMkLst>
      </pc:sldChg>
      <pc:sldChg chg="modSp del mod">
        <pc:chgData name="Ibadete Guri" userId="a81e8b60-6216-4611-8de9-226a2a19fde4" providerId="ADAL" clId="{DC000723-A8DC-409B-AB53-AADB39F02825}" dt="2024-03-27T10:14:59.644" v="108" actId="113"/>
        <pc:sldMkLst>
          <pc:docMk/>
          <pc:sldMk cId="3209249398" sldId="896"/>
        </pc:sldMkLst>
        <pc:spChg chg="mod">
          <ac:chgData name="Ibadete Guri" userId="a81e8b60-6216-4611-8de9-226a2a19fde4" providerId="ADAL" clId="{DC000723-A8DC-409B-AB53-AADB39F02825}" dt="2024-03-27T10:14:59.644" v="108" actId="113"/>
          <ac:spMkLst>
            <pc:docMk/>
            <pc:sldMk cId="3209249398" sldId="896"/>
            <ac:spMk id="3" creationId="{00000000-0000-0000-0000-000000000000}"/>
          </ac:spMkLst>
        </pc:spChg>
      </pc:sldChg>
      <pc:sldChg chg="modSp del mod">
        <pc:chgData name="Ibadete Guri" userId="a81e8b60-6216-4611-8de9-226a2a19fde4" providerId="ADAL" clId="{DC000723-A8DC-409B-AB53-AADB39F02825}" dt="2024-03-27T10:13:22.462" v="70" actId="47"/>
        <pc:sldMkLst>
          <pc:docMk/>
          <pc:sldMk cId="3209249398" sldId="897"/>
        </pc:sldMkLst>
        <pc:spChg chg="mod">
          <ac:chgData name="Ibadete Guri" userId="a81e8b60-6216-4611-8de9-226a2a19fde4" providerId="ADAL" clId="{DC000723-A8DC-409B-AB53-AADB39F02825}" dt="2024-03-27T10:08:40.702" v="51" actId="20577"/>
          <ac:spMkLst>
            <pc:docMk/>
            <pc:sldMk cId="3209249398" sldId="897"/>
            <ac:spMk id="3" creationId="{00000000-0000-0000-0000-000000000000}"/>
          </ac:spMkLst>
        </pc:spChg>
      </pc:sldChg>
      <pc:sldChg chg="add del">
        <pc:chgData name="Ibadete Guri" userId="a81e8b60-6216-4611-8de9-226a2a19fde4" providerId="ADAL" clId="{DC000723-A8DC-409B-AB53-AADB39F02825}" dt="2024-03-27T10:13:01.330" v="58"/>
        <pc:sldMkLst>
          <pc:docMk/>
          <pc:sldMk cId="99043040" sldId="904"/>
        </pc:sldMkLst>
      </pc:sldChg>
      <pc:sldChg chg="del">
        <pc:chgData name="Ibadete Guri" userId="a81e8b60-6216-4611-8de9-226a2a19fde4" providerId="ADAL" clId="{DC000723-A8DC-409B-AB53-AADB39F02825}" dt="2024-03-27T10:16:40.964" v="110" actId="47"/>
        <pc:sldMkLst>
          <pc:docMk/>
          <pc:sldMk cId="2247700191" sldId="904"/>
        </pc:sldMkLst>
      </pc:sldChg>
      <pc:sldChg chg="modSp del mod">
        <pc:chgData name="Ibadete Guri" userId="a81e8b60-6216-4611-8de9-226a2a19fde4" providerId="ADAL" clId="{DC000723-A8DC-409B-AB53-AADB39F02825}" dt="2024-03-27T10:14:41.923" v="102" actId="6549"/>
        <pc:sldMkLst>
          <pc:docMk/>
          <pc:sldMk cId="517546703" sldId="937"/>
        </pc:sldMkLst>
        <pc:spChg chg="mod">
          <ac:chgData name="Ibadete Guri" userId="a81e8b60-6216-4611-8de9-226a2a19fde4" providerId="ADAL" clId="{DC000723-A8DC-409B-AB53-AADB39F02825}" dt="2024-03-27T10:14:41.923" v="102" actId="6549"/>
          <ac:spMkLst>
            <pc:docMk/>
            <pc:sldMk cId="517546703" sldId="937"/>
            <ac:spMk id="3" creationId="{00000000-0000-0000-0000-000000000000}"/>
          </ac:spMkLst>
        </pc:spChg>
      </pc:sldChg>
      <pc:sldChg chg="modSp del mod">
        <pc:chgData name="Ibadete Guri" userId="a81e8b60-6216-4611-8de9-226a2a19fde4" providerId="ADAL" clId="{DC000723-A8DC-409B-AB53-AADB39F02825}" dt="2024-03-27T10:13:20.227" v="68" actId="47"/>
        <pc:sldMkLst>
          <pc:docMk/>
          <pc:sldMk cId="1965538087" sldId="938"/>
        </pc:sldMkLst>
        <pc:spChg chg="mod">
          <ac:chgData name="Ibadete Guri" userId="a81e8b60-6216-4611-8de9-226a2a19fde4" providerId="ADAL" clId="{DC000723-A8DC-409B-AB53-AADB39F02825}" dt="2024-03-27T10:08:09.804" v="43" actId="114"/>
          <ac:spMkLst>
            <pc:docMk/>
            <pc:sldMk cId="1965538087" sldId="938"/>
            <ac:spMk id="3" creationId="{00000000-0000-0000-0000-000000000000}"/>
          </ac:spMkLst>
        </pc:spChg>
      </pc:sldChg>
      <pc:sldChg chg="del">
        <pc:chgData name="Ibadete Guri" userId="a81e8b60-6216-4611-8de9-226a2a19fde4" providerId="ADAL" clId="{DC000723-A8DC-409B-AB53-AADB39F02825}" dt="2024-03-27T10:13:24.346" v="72" actId="47"/>
        <pc:sldMkLst>
          <pc:docMk/>
          <pc:sldMk cId="219043532" sldId="947"/>
        </pc:sldMkLst>
      </pc:sldChg>
      <pc:sldChg chg="del">
        <pc:chgData name="Ibadete Guri" userId="a81e8b60-6216-4611-8de9-226a2a19fde4" providerId="ADAL" clId="{DC000723-A8DC-409B-AB53-AADB39F02825}" dt="2024-03-27T10:13:25.399" v="73" actId="47"/>
        <pc:sldMkLst>
          <pc:docMk/>
          <pc:sldMk cId="219043532" sldId="948"/>
        </pc:sldMkLst>
      </pc:sldChg>
      <pc:sldChg chg="del">
        <pc:chgData name="Ibadete Guri" userId="a81e8b60-6216-4611-8de9-226a2a19fde4" providerId="ADAL" clId="{DC000723-A8DC-409B-AB53-AADB39F02825}" dt="2024-03-27T10:13:26.333" v="74" actId="47"/>
        <pc:sldMkLst>
          <pc:docMk/>
          <pc:sldMk cId="219043532" sldId="949"/>
        </pc:sldMkLst>
      </pc:sldChg>
      <pc:sldChg chg="del">
        <pc:chgData name="Ibadete Guri" userId="a81e8b60-6216-4611-8de9-226a2a19fde4" providerId="ADAL" clId="{DC000723-A8DC-409B-AB53-AADB39F02825}" dt="2024-03-27T10:13:35.301" v="82" actId="47"/>
        <pc:sldMkLst>
          <pc:docMk/>
          <pc:sldMk cId="1965538087" sldId="950"/>
        </pc:sldMkLst>
      </pc:sldChg>
      <pc:sldChg chg="del">
        <pc:chgData name="Ibadete Guri" userId="a81e8b60-6216-4611-8de9-226a2a19fde4" providerId="ADAL" clId="{DC000723-A8DC-409B-AB53-AADB39F02825}" dt="2024-03-27T10:13:36.380" v="83" actId="47"/>
        <pc:sldMkLst>
          <pc:docMk/>
          <pc:sldMk cId="1965538087" sldId="951"/>
        </pc:sldMkLst>
      </pc:sldChg>
      <pc:sldChg chg="del">
        <pc:chgData name="Ibadete Guri" userId="a81e8b60-6216-4611-8de9-226a2a19fde4" providerId="ADAL" clId="{DC000723-A8DC-409B-AB53-AADB39F02825}" dt="2024-03-27T10:13:37.446" v="84" actId="47"/>
        <pc:sldMkLst>
          <pc:docMk/>
          <pc:sldMk cId="1965538087" sldId="952"/>
        </pc:sldMkLst>
      </pc:sldChg>
      <pc:sldChg chg="del">
        <pc:chgData name="Ibadete Guri" userId="a81e8b60-6216-4611-8de9-226a2a19fde4" providerId="ADAL" clId="{DC000723-A8DC-409B-AB53-AADB39F02825}" dt="2024-03-27T10:13:38.471" v="85" actId="47"/>
        <pc:sldMkLst>
          <pc:docMk/>
          <pc:sldMk cId="1965538087" sldId="953"/>
        </pc:sldMkLst>
      </pc:sldChg>
      <pc:sldChg chg="del">
        <pc:chgData name="Ibadete Guri" userId="a81e8b60-6216-4611-8de9-226a2a19fde4" providerId="ADAL" clId="{DC000723-A8DC-409B-AB53-AADB39F02825}" dt="2024-03-27T10:13:40.408" v="87" actId="47"/>
        <pc:sldMkLst>
          <pc:docMk/>
          <pc:sldMk cId="1965538087" sldId="954"/>
        </pc:sldMkLst>
      </pc:sldChg>
      <pc:sldChg chg="del">
        <pc:chgData name="Ibadete Guri" userId="a81e8b60-6216-4611-8de9-226a2a19fde4" providerId="ADAL" clId="{DC000723-A8DC-409B-AB53-AADB39F02825}" dt="2024-03-27T10:13:41.526" v="88" actId="47"/>
        <pc:sldMkLst>
          <pc:docMk/>
          <pc:sldMk cId="1407833027" sldId="956"/>
        </pc:sldMkLst>
      </pc:sldChg>
      <pc:sldChg chg="del">
        <pc:chgData name="Ibadete Guri" userId="a81e8b60-6216-4611-8de9-226a2a19fde4" providerId="ADAL" clId="{DC000723-A8DC-409B-AB53-AADB39F02825}" dt="2024-03-27T10:13:39.433" v="86" actId="47"/>
        <pc:sldMkLst>
          <pc:docMk/>
          <pc:sldMk cId="2278822315" sldId="958"/>
        </pc:sldMkLst>
      </pc:sldChg>
      <pc:sldChg chg="del">
        <pc:chgData name="Ibadete Guri" userId="a81e8b60-6216-4611-8de9-226a2a19fde4" providerId="ADAL" clId="{DC000723-A8DC-409B-AB53-AADB39F02825}" dt="2024-03-27T10:13:42.428" v="89" actId="47"/>
        <pc:sldMkLst>
          <pc:docMk/>
          <pc:sldMk cId="1116356352" sldId="960"/>
        </pc:sldMkLst>
      </pc:sldChg>
      <pc:sldChg chg="del">
        <pc:chgData name="Ibadete Guri" userId="a81e8b60-6216-4611-8de9-226a2a19fde4" providerId="ADAL" clId="{DC000723-A8DC-409B-AB53-AADB39F02825}" dt="2024-03-27T10:13:43.394" v="90" actId="47"/>
        <pc:sldMkLst>
          <pc:docMk/>
          <pc:sldMk cId="883393766" sldId="961"/>
        </pc:sldMkLst>
      </pc:sldChg>
      <pc:sldChg chg="del">
        <pc:chgData name="Ibadete Guri" userId="a81e8b60-6216-4611-8de9-226a2a19fde4" providerId="ADAL" clId="{DC000723-A8DC-409B-AB53-AADB39F02825}" dt="2024-03-27T10:13:44.396" v="91" actId="47"/>
        <pc:sldMkLst>
          <pc:docMk/>
          <pc:sldMk cId="963147661" sldId="964"/>
        </pc:sldMkLst>
      </pc:sldChg>
      <pc:sldChg chg="del">
        <pc:chgData name="Ibadete Guri" userId="a81e8b60-6216-4611-8de9-226a2a19fde4" providerId="ADAL" clId="{DC000723-A8DC-409B-AB53-AADB39F02825}" dt="2024-03-27T10:13:48.343" v="95" actId="47"/>
        <pc:sldMkLst>
          <pc:docMk/>
          <pc:sldMk cId="542766632" sldId="965"/>
        </pc:sldMkLst>
      </pc:sldChg>
      <pc:sldChg chg="del">
        <pc:chgData name="Ibadete Guri" userId="a81e8b60-6216-4611-8de9-226a2a19fde4" providerId="ADAL" clId="{DC000723-A8DC-409B-AB53-AADB39F02825}" dt="2024-03-27T10:13:47.416" v="94" actId="47"/>
        <pc:sldMkLst>
          <pc:docMk/>
          <pc:sldMk cId="1473554458" sldId="966"/>
        </pc:sldMkLst>
      </pc:sldChg>
      <pc:sldChg chg="del">
        <pc:chgData name="Ibadete Guri" userId="a81e8b60-6216-4611-8de9-226a2a19fde4" providerId="ADAL" clId="{DC000723-A8DC-409B-AB53-AADB39F02825}" dt="2024-03-27T10:13:49.314" v="96" actId="47"/>
        <pc:sldMkLst>
          <pc:docMk/>
          <pc:sldMk cId="1098860583" sldId="968"/>
        </pc:sldMkLst>
      </pc:sldChg>
      <pc:sldChg chg="del">
        <pc:chgData name="Ibadete Guri" userId="a81e8b60-6216-4611-8de9-226a2a19fde4" providerId="ADAL" clId="{DC000723-A8DC-409B-AB53-AADB39F02825}" dt="2024-03-27T10:13:45.355" v="92" actId="47"/>
        <pc:sldMkLst>
          <pc:docMk/>
          <pc:sldMk cId="1732252052" sldId="969"/>
        </pc:sldMkLst>
      </pc:sldChg>
      <pc:sldChg chg="del">
        <pc:chgData name="Ibadete Guri" userId="a81e8b60-6216-4611-8de9-226a2a19fde4" providerId="ADAL" clId="{DC000723-A8DC-409B-AB53-AADB39F02825}" dt="2024-03-27T10:13:50.224" v="97" actId="47"/>
        <pc:sldMkLst>
          <pc:docMk/>
          <pc:sldMk cId="496178069" sldId="970"/>
        </pc:sldMkLst>
      </pc:sldChg>
      <pc:sldChg chg="add del">
        <pc:chgData name="Ibadete Guri" userId="a81e8b60-6216-4611-8de9-226a2a19fde4" providerId="ADAL" clId="{DC000723-A8DC-409B-AB53-AADB39F02825}" dt="2024-03-27T10:13:12.234" v="60" actId="47"/>
        <pc:sldMkLst>
          <pc:docMk/>
          <pc:sldMk cId="3522048793" sldId="971"/>
        </pc:sldMkLst>
      </pc:sldChg>
      <pc:sldChg chg="del">
        <pc:chgData name="Ibadete Guri" userId="a81e8b60-6216-4611-8de9-226a2a19fde4" providerId="ADAL" clId="{DC000723-A8DC-409B-AB53-AADB39F02825}" dt="2024-03-27T10:13:13.994" v="62" actId="47"/>
        <pc:sldMkLst>
          <pc:docMk/>
          <pc:sldMk cId="2937690461" sldId="972"/>
        </pc:sldMkLst>
      </pc:sldChg>
      <pc:sldChg chg="del">
        <pc:chgData name="Ibadete Guri" userId="a81e8b60-6216-4611-8de9-226a2a19fde4" providerId="ADAL" clId="{DC000723-A8DC-409B-AB53-AADB39F02825}" dt="2024-03-27T10:13:14.795" v="63" actId="47"/>
        <pc:sldMkLst>
          <pc:docMk/>
          <pc:sldMk cId="4008452737" sldId="973"/>
        </pc:sldMkLst>
      </pc:sldChg>
      <pc:sldChg chg="del">
        <pc:chgData name="Ibadete Guri" userId="a81e8b60-6216-4611-8de9-226a2a19fde4" providerId="ADAL" clId="{DC000723-A8DC-409B-AB53-AADB39F02825}" dt="2024-03-27T10:13:16.568" v="64" actId="47"/>
        <pc:sldMkLst>
          <pc:docMk/>
          <pc:sldMk cId="2847290724" sldId="974"/>
        </pc:sldMkLst>
      </pc:sldChg>
      <pc:sldChg chg="del">
        <pc:chgData name="Ibadete Guri" userId="a81e8b60-6216-4611-8de9-226a2a19fde4" providerId="ADAL" clId="{DC000723-A8DC-409B-AB53-AADB39F02825}" dt="2024-03-27T10:13:13.135" v="61" actId="47"/>
        <pc:sldMkLst>
          <pc:docMk/>
          <pc:sldMk cId="1038599735" sldId="976"/>
        </pc:sldMkLst>
      </pc:sldChg>
      <pc:sldChg chg="modSp del mod">
        <pc:chgData name="Ibadete Guri" userId="a81e8b60-6216-4611-8de9-226a2a19fde4" providerId="ADAL" clId="{DC000723-A8DC-409B-AB53-AADB39F02825}" dt="2024-03-27T10:13:27.963" v="75" actId="47"/>
        <pc:sldMkLst>
          <pc:docMk/>
          <pc:sldMk cId="903990913" sldId="977"/>
        </pc:sldMkLst>
        <pc:spChg chg="mod">
          <ac:chgData name="Ibadete Guri" userId="a81e8b60-6216-4611-8de9-226a2a19fde4" providerId="ADAL" clId="{DC000723-A8DC-409B-AB53-AADB39F02825}" dt="2024-03-26T13:10:08.030" v="0" actId="207"/>
          <ac:spMkLst>
            <pc:docMk/>
            <pc:sldMk cId="903990913" sldId="977"/>
            <ac:spMk id="3" creationId="{00000000-0000-0000-0000-000000000000}"/>
          </ac:spMkLst>
        </pc:spChg>
      </pc:sldChg>
      <pc:sldChg chg="modSp del mod">
        <pc:chgData name="Ibadete Guri" userId="a81e8b60-6216-4611-8de9-226a2a19fde4" providerId="ADAL" clId="{DC000723-A8DC-409B-AB53-AADB39F02825}" dt="2024-03-27T10:13:28.847" v="76" actId="47"/>
        <pc:sldMkLst>
          <pc:docMk/>
          <pc:sldMk cId="4018281539" sldId="978"/>
        </pc:sldMkLst>
        <pc:spChg chg="mod">
          <ac:chgData name="Ibadete Guri" userId="a81e8b60-6216-4611-8de9-226a2a19fde4" providerId="ADAL" clId="{DC000723-A8DC-409B-AB53-AADB39F02825}" dt="2024-03-26T13:10:14.599" v="1" actId="207"/>
          <ac:spMkLst>
            <pc:docMk/>
            <pc:sldMk cId="4018281539" sldId="978"/>
            <ac:spMk id="3" creationId="{00000000-0000-0000-0000-000000000000}"/>
          </ac:spMkLst>
        </pc:spChg>
      </pc:sldChg>
      <pc:sldChg chg="modSp del mod">
        <pc:chgData name="Ibadete Guri" userId="a81e8b60-6216-4611-8de9-226a2a19fde4" providerId="ADAL" clId="{DC000723-A8DC-409B-AB53-AADB39F02825}" dt="2024-03-27T10:13:29.779" v="77" actId="47"/>
        <pc:sldMkLst>
          <pc:docMk/>
          <pc:sldMk cId="4130384490" sldId="982"/>
        </pc:sldMkLst>
        <pc:spChg chg="mod">
          <ac:chgData name="Ibadete Guri" userId="a81e8b60-6216-4611-8de9-226a2a19fde4" providerId="ADAL" clId="{DC000723-A8DC-409B-AB53-AADB39F02825}" dt="2024-03-26T13:10:20.384" v="2" actId="207"/>
          <ac:spMkLst>
            <pc:docMk/>
            <pc:sldMk cId="4130384490" sldId="982"/>
            <ac:spMk id="3" creationId="{00000000-0000-0000-0000-000000000000}"/>
          </ac:spMkLst>
        </pc:spChg>
      </pc:sldChg>
      <pc:sldChg chg="modSp del mod">
        <pc:chgData name="Ibadete Guri" userId="a81e8b60-6216-4611-8de9-226a2a19fde4" providerId="ADAL" clId="{DC000723-A8DC-409B-AB53-AADB39F02825}" dt="2024-03-27T10:15:26.400" v="109" actId="47"/>
        <pc:sldMkLst>
          <pc:docMk/>
          <pc:sldMk cId="765868652" sldId="983"/>
        </pc:sldMkLst>
        <pc:spChg chg="mod">
          <ac:chgData name="Ibadete Guri" userId="a81e8b60-6216-4611-8de9-226a2a19fde4" providerId="ADAL" clId="{DC000723-A8DC-409B-AB53-AADB39F02825}" dt="2024-03-26T13:10:37.844" v="5" actId="207"/>
          <ac:spMkLst>
            <pc:docMk/>
            <pc:sldMk cId="765868652" sldId="983"/>
            <ac:spMk id="3" creationId="{00000000-0000-0000-0000-000000000000}"/>
          </ac:spMkLst>
        </pc:spChg>
      </pc:sldChg>
      <pc:sldChg chg="del">
        <pc:chgData name="Ibadete Guri" userId="a81e8b60-6216-4611-8de9-226a2a19fde4" providerId="ADAL" clId="{DC000723-A8DC-409B-AB53-AADB39F02825}" dt="2024-03-27T10:13:32.412" v="79" actId="47"/>
        <pc:sldMkLst>
          <pc:docMk/>
          <pc:sldMk cId="2042593850" sldId="989"/>
        </pc:sldMkLst>
      </pc:sldChg>
      <pc:sldChg chg="del">
        <pc:chgData name="Ibadete Guri" userId="a81e8b60-6216-4611-8de9-226a2a19fde4" providerId="ADAL" clId="{DC000723-A8DC-409B-AB53-AADB39F02825}" dt="2024-03-27T10:13:33.314" v="80" actId="47"/>
        <pc:sldMkLst>
          <pc:docMk/>
          <pc:sldMk cId="2885327276" sldId="992"/>
        </pc:sldMkLst>
      </pc:sldChg>
      <pc:sldChg chg="del">
        <pc:chgData name="Ibadete Guri" userId="a81e8b60-6216-4611-8de9-226a2a19fde4" providerId="ADAL" clId="{DC000723-A8DC-409B-AB53-AADB39F02825}" dt="2024-03-27T10:13:34.199" v="81" actId="47"/>
        <pc:sldMkLst>
          <pc:docMk/>
          <pc:sldMk cId="4256184233" sldId="994"/>
        </pc:sldMkLst>
      </pc:sldChg>
      <pc:sldChg chg="del">
        <pc:chgData name="Ibadete Guri" userId="a81e8b60-6216-4611-8de9-226a2a19fde4" providerId="ADAL" clId="{DC000723-A8DC-409B-AB53-AADB39F02825}" dt="2024-03-27T10:13:46.378" v="93" actId="47"/>
        <pc:sldMkLst>
          <pc:docMk/>
          <pc:sldMk cId="926246709" sldId="995"/>
        </pc:sldMkLst>
      </pc:sldChg>
      <pc:sldChg chg="del">
        <pc:chgData name="Ibadete Guri" userId="a81e8b60-6216-4611-8de9-226a2a19fde4" providerId="ADAL" clId="{DC000723-A8DC-409B-AB53-AADB39F02825}" dt="2024-03-27T10:13:51.576" v="98" actId="47"/>
        <pc:sldMkLst>
          <pc:docMk/>
          <pc:sldMk cId="1431251856" sldId="996"/>
        </pc:sldMkLst>
      </pc:sldChg>
      <pc:sldChg chg="del">
        <pc:chgData name="Ibadete Guri" userId="a81e8b60-6216-4611-8de9-226a2a19fde4" providerId="ADAL" clId="{DC000723-A8DC-409B-AB53-AADB39F02825}" dt="2024-03-27T10:13:53.399" v="99" actId="47"/>
        <pc:sldMkLst>
          <pc:docMk/>
          <pc:sldMk cId="2926746432" sldId="997"/>
        </pc:sldMkLst>
      </pc:sldChg>
      <pc:sldChg chg="del">
        <pc:chgData name="Ibadete Guri" userId="a81e8b60-6216-4611-8de9-226a2a19fde4" providerId="ADAL" clId="{DC000723-A8DC-409B-AB53-AADB39F02825}" dt="2024-03-27T10:13:54.717" v="100" actId="47"/>
        <pc:sldMkLst>
          <pc:docMk/>
          <pc:sldMk cId="2650210085" sldId="999"/>
        </pc:sldMkLst>
      </pc:sldChg>
      <pc:sldChg chg="del">
        <pc:chgData name="Ibadete Guri" userId="a81e8b60-6216-4611-8de9-226a2a19fde4" providerId="ADAL" clId="{DC000723-A8DC-409B-AB53-AADB39F02825}" dt="2024-03-27T10:13:55.777" v="101" actId="47"/>
        <pc:sldMkLst>
          <pc:docMk/>
          <pc:sldMk cId="2786019172" sldId="1000"/>
        </pc:sldMkLst>
      </pc:sldChg>
      <pc:sldChg chg="modSp del mod">
        <pc:chgData name="Ibadete Guri" userId="a81e8b60-6216-4611-8de9-226a2a19fde4" providerId="ADAL" clId="{DC000723-A8DC-409B-AB53-AADB39F02825}" dt="2024-03-27T10:07:21.479" v="42" actId="47"/>
        <pc:sldMkLst>
          <pc:docMk/>
          <pc:sldMk cId="2727372070" sldId="1001"/>
        </pc:sldMkLst>
        <pc:spChg chg="mod">
          <ac:chgData name="Ibadete Guri" userId="a81e8b60-6216-4611-8de9-226a2a19fde4" providerId="ADAL" clId="{DC000723-A8DC-409B-AB53-AADB39F02825}" dt="2024-03-27T10:06:47.410" v="41" actId="6549"/>
          <ac:spMkLst>
            <pc:docMk/>
            <pc:sldMk cId="2727372070" sldId="1001"/>
            <ac:spMk id="4" creationId="{00000000-0000-0000-0000-000000000000}"/>
          </ac:spMkLst>
        </pc:spChg>
      </pc:sldChg>
      <pc:sldChg chg="modSp mod">
        <pc:chgData name="Ibadete Guri" userId="a81e8b60-6216-4611-8de9-226a2a19fde4" providerId="ADAL" clId="{DC000723-A8DC-409B-AB53-AADB39F02825}" dt="2024-03-26T13:11:28.245" v="6" actId="1076"/>
        <pc:sldMkLst>
          <pc:docMk/>
          <pc:sldMk cId="1739483175" sldId="1003"/>
        </pc:sldMkLst>
        <pc:spChg chg="mod">
          <ac:chgData name="Ibadete Guri" userId="a81e8b60-6216-4611-8de9-226a2a19fde4" providerId="ADAL" clId="{DC000723-A8DC-409B-AB53-AADB39F02825}" dt="2024-03-26T13:11:28.245" v="6" actId="1076"/>
          <ac:spMkLst>
            <pc:docMk/>
            <pc:sldMk cId="1739483175" sldId="1003"/>
            <ac:spMk id="5123" creationId="{00000000-0000-0000-0000-000000000000}"/>
          </ac:spMkLst>
        </pc:spChg>
      </pc:sldChg>
      <pc:sldChg chg="del">
        <pc:chgData name="Ibadete Guri" userId="a81e8b60-6216-4611-8de9-226a2a19fde4" providerId="ADAL" clId="{DC000723-A8DC-409B-AB53-AADB39F02825}" dt="2024-03-27T09:47:50.011" v="7" actId="2696"/>
        <pc:sldMkLst>
          <pc:docMk/>
          <pc:sldMk cId="461953103" sldId="1004"/>
        </pc:sldMkLst>
      </pc:sldChg>
      <pc:sldChg chg="del">
        <pc:chgData name="Ibadete Guri" userId="a81e8b60-6216-4611-8de9-226a2a19fde4" providerId="ADAL" clId="{DC000723-A8DC-409B-AB53-AADB39F02825}" dt="2024-03-27T09:58:37.377" v="16" actId="47"/>
        <pc:sldMkLst>
          <pc:docMk/>
          <pc:sldMk cId="1046560234" sldId="1005"/>
        </pc:sldMkLst>
      </pc:sldChg>
      <pc:sldChg chg="del">
        <pc:chgData name="Ibadete Guri" userId="a81e8b60-6216-4611-8de9-226a2a19fde4" providerId="ADAL" clId="{DC000723-A8DC-409B-AB53-AADB39F02825}" dt="2024-03-27T09:59:37.459" v="18" actId="47"/>
        <pc:sldMkLst>
          <pc:docMk/>
          <pc:sldMk cId="2487928761" sldId="1011"/>
        </pc:sldMkLst>
      </pc:sldChg>
      <pc:sldChg chg="del">
        <pc:chgData name="Ibadete Guri" userId="a81e8b60-6216-4611-8de9-226a2a19fde4" providerId="ADAL" clId="{DC000723-A8DC-409B-AB53-AADB39F02825}" dt="2024-03-27T09:59:32.404" v="17" actId="47"/>
        <pc:sldMkLst>
          <pc:docMk/>
          <pc:sldMk cId="1884742469" sldId="1012"/>
        </pc:sldMkLst>
      </pc:sldChg>
      <pc:sldChg chg="del">
        <pc:chgData name="Ibadete Guri" userId="a81e8b60-6216-4611-8de9-226a2a19fde4" providerId="ADAL" clId="{DC000723-A8DC-409B-AB53-AADB39F02825}" dt="2024-03-27T10:00:28.424" v="22" actId="47"/>
        <pc:sldMkLst>
          <pc:docMk/>
          <pc:sldMk cId="322962358" sldId="1014"/>
        </pc:sldMkLst>
      </pc:sldChg>
      <pc:sldChg chg="del">
        <pc:chgData name="Ibadete Guri" userId="a81e8b60-6216-4611-8de9-226a2a19fde4" providerId="ADAL" clId="{DC000723-A8DC-409B-AB53-AADB39F02825}" dt="2024-03-27T10:00:23.721" v="21" actId="47"/>
        <pc:sldMkLst>
          <pc:docMk/>
          <pc:sldMk cId="3098214727" sldId="1015"/>
        </pc:sldMkLst>
      </pc:sldChg>
      <pc:sldChg chg="del">
        <pc:chgData name="Ibadete Guri" userId="a81e8b60-6216-4611-8de9-226a2a19fde4" providerId="ADAL" clId="{DC000723-A8DC-409B-AB53-AADB39F02825}" dt="2024-03-27T09:59:54.041" v="19" actId="47"/>
        <pc:sldMkLst>
          <pc:docMk/>
          <pc:sldMk cId="1392117576" sldId="1016"/>
        </pc:sldMkLst>
      </pc:sldChg>
      <pc:sldChg chg="del">
        <pc:chgData name="Ibadete Guri" userId="a81e8b60-6216-4611-8de9-226a2a19fde4" providerId="ADAL" clId="{DC000723-A8DC-409B-AB53-AADB39F02825}" dt="2024-03-27T09:59:56.088" v="20" actId="47"/>
        <pc:sldMkLst>
          <pc:docMk/>
          <pc:sldMk cId="1734999780" sldId="1017"/>
        </pc:sldMkLst>
      </pc:sldChg>
      <pc:sldChg chg="del">
        <pc:chgData name="Ibadete Guri" userId="a81e8b60-6216-4611-8de9-226a2a19fde4" providerId="ADAL" clId="{DC000723-A8DC-409B-AB53-AADB39F02825}" dt="2024-03-27T10:00:58.025" v="23" actId="2696"/>
        <pc:sldMkLst>
          <pc:docMk/>
          <pc:sldMk cId="2835960299" sldId="1021"/>
        </pc:sldMkLst>
      </pc:sldChg>
      <pc:sldChg chg="del">
        <pc:chgData name="Ibadete Guri" userId="a81e8b60-6216-4611-8de9-226a2a19fde4" providerId="ADAL" clId="{DC000723-A8DC-409B-AB53-AADB39F02825}" dt="2024-03-27T10:01:25.045" v="24" actId="47"/>
        <pc:sldMkLst>
          <pc:docMk/>
          <pc:sldMk cId="3524766068" sldId="1025"/>
        </pc:sldMkLst>
      </pc:sldChg>
      <pc:sldChg chg="del">
        <pc:chgData name="Ibadete Guri" userId="a81e8b60-6216-4611-8de9-226a2a19fde4" providerId="ADAL" clId="{DC000723-A8DC-409B-AB53-AADB39F02825}" dt="2024-03-27T10:01:50.954" v="25" actId="47"/>
        <pc:sldMkLst>
          <pc:docMk/>
          <pc:sldMk cId="2347771214" sldId="1036"/>
        </pc:sldMkLst>
      </pc:sldChg>
      <pc:sldChg chg="del">
        <pc:chgData name="Ibadete Guri" userId="a81e8b60-6216-4611-8de9-226a2a19fde4" providerId="ADAL" clId="{DC000723-A8DC-409B-AB53-AADB39F02825}" dt="2024-03-27T10:01:52.208" v="26" actId="47"/>
        <pc:sldMkLst>
          <pc:docMk/>
          <pc:sldMk cId="855101362" sldId="1037"/>
        </pc:sldMkLst>
      </pc:sldChg>
      <pc:sldChg chg="del">
        <pc:chgData name="Ibadete Guri" userId="a81e8b60-6216-4611-8de9-226a2a19fde4" providerId="ADAL" clId="{DC000723-A8DC-409B-AB53-AADB39F02825}" dt="2024-03-27T10:01:54.476" v="27" actId="47"/>
        <pc:sldMkLst>
          <pc:docMk/>
          <pc:sldMk cId="1835406247" sldId="1038"/>
        </pc:sldMkLst>
      </pc:sldChg>
      <pc:sldChg chg="del">
        <pc:chgData name="Ibadete Guri" userId="a81e8b60-6216-4611-8de9-226a2a19fde4" providerId="ADAL" clId="{DC000723-A8DC-409B-AB53-AADB39F02825}" dt="2024-03-27T10:01:55.831" v="28" actId="47"/>
        <pc:sldMkLst>
          <pc:docMk/>
          <pc:sldMk cId="919122719" sldId="1039"/>
        </pc:sldMkLst>
      </pc:sldChg>
      <pc:sldChg chg="del">
        <pc:chgData name="Ibadete Guri" userId="a81e8b60-6216-4611-8de9-226a2a19fde4" providerId="ADAL" clId="{DC000723-A8DC-409B-AB53-AADB39F02825}" dt="2024-03-27T10:01:57.116" v="29" actId="47"/>
        <pc:sldMkLst>
          <pc:docMk/>
          <pc:sldMk cId="1960084113" sldId="1040"/>
        </pc:sldMkLst>
      </pc:sldChg>
      <pc:sldChg chg="del">
        <pc:chgData name="Ibadete Guri" userId="a81e8b60-6216-4611-8de9-226a2a19fde4" providerId="ADAL" clId="{DC000723-A8DC-409B-AB53-AADB39F02825}" dt="2024-03-27T10:02:28.522" v="30" actId="47"/>
        <pc:sldMkLst>
          <pc:docMk/>
          <pc:sldMk cId="4128049558" sldId="1047"/>
        </pc:sldMkLst>
      </pc:sldChg>
      <pc:sldChg chg="del">
        <pc:chgData name="Ibadete Guri" userId="a81e8b60-6216-4611-8de9-226a2a19fde4" providerId="ADAL" clId="{DC000723-A8DC-409B-AB53-AADB39F02825}" dt="2024-03-27T10:02:29.672" v="31" actId="47"/>
        <pc:sldMkLst>
          <pc:docMk/>
          <pc:sldMk cId="4107817885" sldId="1048"/>
        </pc:sldMkLst>
      </pc:sldChg>
      <pc:sldChg chg="del">
        <pc:chgData name="Ibadete Guri" userId="a81e8b60-6216-4611-8de9-226a2a19fde4" providerId="ADAL" clId="{DC000723-A8DC-409B-AB53-AADB39F02825}" dt="2024-03-27T10:02:31.075" v="32" actId="47"/>
        <pc:sldMkLst>
          <pc:docMk/>
          <pc:sldMk cId="4004157585" sldId="1049"/>
        </pc:sldMkLst>
      </pc:sldChg>
      <pc:sldChg chg="del">
        <pc:chgData name="Ibadete Guri" userId="a81e8b60-6216-4611-8de9-226a2a19fde4" providerId="ADAL" clId="{DC000723-A8DC-409B-AB53-AADB39F02825}" dt="2024-03-27T10:02:32.410" v="33" actId="47"/>
        <pc:sldMkLst>
          <pc:docMk/>
          <pc:sldMk cId="2710902826" sldId="1050"/>
        </pc:sldMkLst>
      </pc:sldChg>
      <pc:sldChg chg="del">
        <pc:chgData name="Ibadete Guri" userId="a81e8b60-6216-4611-8de9-226a2a19fde4" providerId="ADAL" clId="{DC000723-A8DC-409B-AB53-AADB39F02825}" dt="2024-03-27T10:02:33.717" v="34" actId="47"/>
        <pc:sldMkLst>
          <pc:docMk/>
          <pc:sldMk cId="956029058" sldId="1051"/>
        </pc:sldMkLst>
      </pc:sldChg>
      <pc:sldChg chg="del">
        <pc:chgData name="Ibadete Guri" userId="a81e8b60-6216-4611-8de9-226a2a19fde4" providerId="ADAL" clId="{DC000723-A8DC-409B-AB53-AADB39F02825}" dt="2024-03-27T10:02:36.070" v="35" actId="47"/>
        <pc:sldMkLst>
          <pc:docMk/>
          <pc:sldMk cId="281352048" sldId="1052"/>
        </pc:sldMkLst>
      </pc:sldChg>
      <pc:sldChg chg="del">
        <pc:chgData name="Ibadete Guri" userId="a81e8b60-6216-4611-8de9-226a2a19fde4" providerId="ADAL" clId="{DC000723-A8DC-409B-AB53-AADB39F02825}" dt="2024-03-27T10:02:38.042" v="36" actId="47"/>
        <pc:sldMkLst>
          <pc:docMk/>
          <pc:sldMk cId="881187428" sldId="1053"/>
        </pc:sldMkLst>
      </pc:sldChg>
      <pc:sldChg chg="del">
        <pc:chgData name="Ibadete Guri" userId="a81e8b60-6216-4611-8de9-226a2a19fde4" providerId="ADAL" clId="{DC000723-A8DC-409B-AB53-AADB39F02825}" dt="2024-03-27T10:02:39.586" v="37" actId="47"/>
        <pc:sldMkLst>
          <pc:docMk/>
          <pc:sldMk cId="4284766864" sldId="1054"/>
        </pc:sldMkLst>
      </pc:sldChg>
      <pc:sldChg chg="del">
        <pc:chgData name="Ibadete Guri" userId="a81e8b60-6216-4611-8de9-226a2a19fde4" providerId="ADAL" clId="{DC000723-A8DC-409B-AB53-AADB39F02825}" dt="2024-03-27T10:02:40.746" v="38" actId="47"/>
        <pc:sldMkLst>
          <pc:docMk/>
          <pc:sldMk cId="2299765823" sldId="1055"/>
        </pc:sldMkLst>
      </pc:sldChg>
      <pc:sldChg chg="del">
        <pc:chgData name="Ibadete Guri" userId="a81e8b60-6216-4611-8de9-226a2a19fde4" providerId="ADAL" clId="{DC000723-A8DC-409B-AB53-AADB39F02825}" dt="2024-03-27T10:02:51.022" v="39" actId="47"/>
        <pc:sldMkLst>
          <pc:docMk/>
          <pc:sldMk cId="381777923" sldId="1056"/>
        </pc:sldMkLst>
      </pc:sldChg>
      <pc:sldChg chg="add del">
        <pc:chgData name="Ibadete Guri" userId="a81e8b60-6216-4611-8de9-226a2a19fde4" providerId="ADAL" clId="{DC000723-A8DC-409B-AB53-AADB39F02825}" dt="2024-03-27T09:48:54.069" v="9"/>
        <pc:sldMkLst>
          <pc:docMk/>
          <pc:sldMk cId="3007848861" sldId="1061"/>
        </pc:sldMkLst>
      </pc:sldChg>
      <pc:sldChg chg="modSp mod">
        <pc:chgData name="Ibadete Guri" userId="a81e8b60-6216-4611-8de9-226a2a19fde4" providerId="ADAL" clId="{DC000723-A8DC-409B-AB53-AADB39F02825}" dt="2024-03-27T09:49:07.311" v="15" actId="20577"/>
        <pc:sldMkLst>
          <pc:docMk/>
          <pc:sldMk cId="3127325930" sldId="1061"/>
        </pc:sldMkLst>
        <pc:spChg chg="mod">
          <ac:chgData name="Ibadete Guri" userId="a81e8b60-6216-4611-8de9-226a2a19fde4" providerId="ADAL" clId="{DC000723-A8DC-409B-AB53-AADB39F02825}" dt="2024-03-27T09:49:07.311" v="15" actId="20577"/>
          <ac:spMkLst>
            <pc:docMk/>
            <pc:sldMk cId="3127325930" sldId="1061"/>
            <ac:spMk id="9" creationId="{00000000-0000-0000-0000-000000000000}"/>
          </ac:spMkLst>
        </pc:spChg>
      </pc:sldChg>
      <pc:sldChg chg="del">
        <pc:chgData name="Ibadete Guri" userId="a81e8b60-6216-4611-8de9-226a2a19fde4" providerId="ADAL" clId="{DC000723-A8DC-409B-AB53-AADB39F02825}" dt="2024-03-27T10:13:01.330" v="58"/>
        <pc:sldMkLst>
          <pc:docMk/>
          <pc:sldMk cId="66107457" sldId="1062"/>
        </pc:sldMkLst>
      </pc:sldChg>
      <pc:sldChg chg="del">
        <pc:chgData name="Ibadete Guri" userId="a81e8b60-6216-4611-8de9-226a2a19fde4" providerId="ADAL" clId="{DC000723-A8DC-409B-AB53-AADB39F02825}" dt="2024-03-27T10:13:01.330" v="58"/>
        <pc:sldMkLst>
          <pc:docMk/>
          <pc:sldMk cId="3260748230" sldId="1063"/>
        </pc:sldMkLst>
      </pc:sldChg>
      <pc:sldChg chg="del">
        <pc:chgData name="Ibadete Guri" userId="a81e8b60-6216-4611-8de9-226a2a19fde4" providerId="ADAL" clId="{DC000723-A8DC-409B-AB53-AADB39F02825}" dt="2024-03-27T10:13:01.330" v="58"/>
        <pc:sldMkLst>
          <pc:docMk/>
          <pc:sldMk cId="2531416936" sldId="1064"/>
        </pc:sldMkLst>
      </pc:sldChg>
      <pc:sldChg chg="del">
        <pc:chgData name="Ibadete Guri" userId="a81e8b60-6216-4611-8de9-226a2a19fde4" providerId="ADAL" clId="{DC000723-A8DC-409B-AB53-AADB39F02825}" dt="2024-03-27T10:13:01.330" v="58"/>
        <pc:sldMkLst>
          <pc:docMk/>
          <pc:sldMk cId="3515126035" sldId="1065"/>
        </pc:sldMkLst>
      </pc:sldChg>
      <pc:sldChg chg="del">
        <pc:chgData name="Ibadete Guri" userId="a81e8b60-6216-4611-8de9-226a2a19fde4" providerId="ADAL" clId="{DC000723-A8DC-409B-AB53-AADB39F02825}" dt="2024-03-27T10:13:01.330" v="58"/>
        <pc:sldMkLst>
          <pc:docMk/>
          <pc:sldMk cId="1686941388" sldId="1066"/>
        </pc:sldMkLst>
      </pc:sldChg>
      <pc:sldChg chg="del">
        <pc:chgData name="Ibadete Guri" userId="a81e8b60-6216-4611-8de9-226a2a19fde4" providerId="ADAL" clId="{DC000723-A8DC-409B-AB53-AADB39F02825}" dt="2024-03-27T10:13:01.330" v="58"/>
        <pc:sldMkLst>
          <pc:docMk/>
          <pc:sldMk cId="2933018578" sldId="1067"/>
        </pc:sldMkLst>
      </pc:sldChg>
      <pc:sldChg chg="del">
        <pc:chgData name="Ibadete Guri" userId="a81e8b60-6216-4611-8de9-226a2a19fde4" providerId="ADAL" clId="{DC000723-A8DC-409B-AB53-AADB39F02825}" dt="2024-03-27T10:13:01.330" v="58"/>
        <pc:sldMkLst>
          <pc:docMk/>
          <pc:sldMk cId="1566013796" sldId="1068"/>
        </pc:sldMkLst>
      </pc:sldChg>
      <pc:sldChg chg="del">
        <pc:chgData name="Ibadete Guri" userId="a81e8b60-6216-4611-8de9-226a2a19fde4" providerId="ADAL" clId="{DC000723-A8DC-409B-AB53-AADB39F02825}" dt="2024-03-27T10:13:01.330" v="58"/>
        <pc:sldMkLst>
          <pc:docMk/>
          <pc:sldMk cId="2507600212" sldId="1069"/>
        </pc:sldMkLst>
      </pc:sldChg>
      <pc:sldChg chg="del">
        <pc:chgData name="Ibadete Guri" userId="a81e8b60-6216-4611-8de9-226a2a19fde4" providerId="ADAL" clId="{DC000723-A8DC-409B-AB53-AADB39F02825}" dt="2024-03-27T10:13:01.330" v="58"/>
        <pc:sldMkLst>
          <pc:docMk/>
          <pc:sldMk cId="1219014314" sldId="1070"/>
        </pc:sldMkLst>
      </pc:sldChg>
      <pc:sldChg chg="del">
        <pc:chgData name="Ibadete Guri" userId="a81e8b60-6216-4611-8de9-226a2a19fde4" providerId="ADAL" clId="{DC000723-A8DC-409B-AB53-AADB39F02825}" dt="2024-03-27T10:13:01.330" v="58"/>
        <pc:sldMkLst>
          <pc:docMk/>
          <pc:sldMk cId="1310890827" sldId="1071"/>
        </pc:sldMkLst>
      </pc:sldChg>
      <pc:sldChg chg="del">
        <pc:chgData name="Ibadete Guri" userId="a81e8b60-6216-4611-8de9-226a2a19fde4" providerId="ADAL" clId="{DC000723-A8DC-409B-AB53-AADB39F02825}" dt="2024-03-27T10:13:01.330" v="58"/>
        <pc:sldMkLst>
          <pc:docMk/>
          <pc:sldMk cId="1275368665" sldId="1072"/>
        </pc:sldMkLst>
      </pc:sldChg>
      <pc:sldChg chg="del">
        <pc:chgData name="Ibadete Guri" userId="a81e8b60-6216-4611-8de9-226a2a19fde4" providerId="ADAL" clId="{DC000723-A8DC-409B-AB53-AADB39F02825}" dt="2024-03-27T10:13:01.330" v="58"/>
        <pc:sldMkLst>
          <pc:docMk/>
          <pc:sldMk cId="2492036666" sldId="1073"/>
        </pc:sldMkLst>
      </pc:sldChg>
      <pc:sldChg chg="del">
        <pc:chgData name="Ibadete Guri" userId="a81e8b60-6216-4611-8de9-226a2a19fde4" providerId="ADAL" clId="{DC000723-A8DC-409B-AB53-AADB39F02825}" dt="2024-03-27T10:13:01.330" v="58"/>
        <pc:sldMkLst>
          <pc:docMk/>
          <pc:sldMk cId="523791521" sldId="1074"/>
        </pc:sldMkLst>
      </pc:sldChg>
      <pc:sldChg chg="del">
        <pc:chgData name="Ibadete Guri" userId="a81e8b60-6216-4611-8de9-226a2a19fde4" providerId="ADAL" clId="{DC000723-A8DC-409B-AB53-AADB39F02825}" dt="2024-03-27T10:13:01.330" v="58"/>
        <pc:sldMkLst>
          <pc:docMk/>
          <pc:sldMk cId="3184396560" sldId="1075"/>
        </pc:sldMkLst>
      </pc:sldChg>
      <pc:sldChg chg="del">
        <pc:chgData name="Ibadete Guri" userId="a81e8b60-6216-4611-8de9-226a2a19fde4" providerId="ADAL" clId="{DC000723-A8DC-409B-AB53-AADB39F02825}" dt="2024-03-27T10:13:01.330" v="58"/>
        <pc:sldMkLst>
          <pc:docMk/>
          <pc:sldMk cId="3070043850" sldId="1076"/>
        </pc:sldMkLst>
      </pc:sldChg>
      <pc:sldChg chg="del">
        <pc:chgData name="Ibadete Guri" userId="a81e8b60-6216-4611-8de9-226a2a19fde4" providerId="ADAL" clId="{DC000723-A8DC-409B-AB53-AADB39F02825}" dt="2024-03-27T10:13:01.330" v="58"/>
        <pc:sldMkLst>
          <pc:docMk/>
          <pc:sldMk cId="948569993" sldId="1077"/>
        </pc:sldMkLst>
      </pc:sldChg>
      <pc:sldChg chg="del">
        <pc:chgData name="Ibadete Guri" userId="a81e8b60-6216-4611-8de9-226a2a19fde4" providerId="ADAL" clId="{DC000723-A8DC-409B-AB53-AADB39F02825}" dt="2024-03-27T10:13:01.330" v="58"/>
        <pc:sldMkLst>
          <pc:docMk/>
          <pc:sldMk cId="2288503393" sldId="1078"/>
        </pc:sldMkLst>
      </pc:sldChg>
      <pc:sldChg chg="del">
        <pc:chgData name="Ibadete Guri" userId="a81e8b60-6216-4611-8de9-226a2a19fde4" providerId="ADAL" clId="{DC000723-A8DC-409B-AB53-AADB39F02825}" dt="2024-03-27T10:13:01.330" v="58"/>
        <pc:sldMkLst>
          <pc:docMk/>
          <pc:sldMk cId="881335583" sldId="1079"/>
        </pc:sldMkLst>
      </pc:sldChg>
      <pc:sldChg chg="del">
        <pc:chgData name="Ibadete Guri" userId="a81e8b60-6216-4611-8de9-226a2a19fde4" providerId="ADAL" clId="{DC000723-A8DC-409B-AB53-AADB39F02825}" dt="2024-03-27T10:13:01.330" v="58"/>
        <pc:sldMkLst>
          <pc:docMk/>
          <pc:sldMk cId="1294474938" sldId="1080"/>
        </pc:sldMkLst>
      </pc:sldChg>
      <pc:sldChg chg="del">
        <pc:chgData name="Ibadete Guri" userId="a81e8b60-6216-4611-8de9-226a2a19fde4" providerId="ADAL" clId="{DC000723-A8DC-409B-AB53-AADB39F02825}" dt="2024-03-27T10:13:01.330" v="58"/>
        <pc:sldMkLst>
          <pc:docMk/>
          <pc:sldMk cId="1678677293" sldId="1081"/>
        </pc:sldMkLst>
      </pc:sldChg>
      <pc:sldChg chg="del">
        <pc:chgData name="Ibadete Guri" userId="a81e8b60-6216-4611-8de9-226a2a19fde4" providerId="ADAL" clId="{DC000723-A8DC-409B-AB53-AADB39F02825}" dt="2024-03-27T10:13:01.330" v="58"/>
        <pc:sldMkLst>
          <pc:docMk/>
          <pc:sldMk cId="2084488434" sldId="1082"/>
        </pc:sldMkLst>
      </pc:sldChg>
      <pc:sldChg chg="del">
        <pc:chgData name="Ibadete Guri" userId="a81e8b60-6216-4611-8de9-226a2a19fde4" providerId="ADAL" clId="{DC000723-A8DC-409B-AB53-AADB39F02825}" dt="2024-03-27T10:13:01.330" v="58"/>
        <pc:sldMkLst>
          <pc:docMk/>
          <pc:sldMk cId="3816823771" sldId="1083"/>
        </pc:sldMkLst>
      </pc:sldChg>
      <pc:sldChg chg="del">
        <pc:chgData name="Ibadete Guri" userId="a81e8b60-6216-4611-8de9-226a2a19fde4" providerId="ADAL" clId="{DC000723-A8DC-409B-AB53-AADB39F02825}" dt="2024-03-27T10:13:01.330" v="58"/>
        <pc:sldMkLst>
          <pc:docMk/>
          <pc:sldMk cId="932259707" sldId="1084"/>
        </pc:sldMkLst>
      </pc:sldChg>
      <pc:sldChg chg="del">
        <pc:chgData name="Ibadete Guri" userId="a81e8b60-6216-4611-8de9-226a2a19fde4" providerId="ADAL" clId="{DC000723-A8DC-409B-AB53-AADB39F02825}" dt="2024-03-27T10:13:01.330" v="58"/>
        <pc:sldMkLst>
          <pc:docMk/>
          <pc:sldMk cId="507447749" sldId="1085"/>
        </pc:sldMkLst>
      </pc:sldChg>
      <pc:sldChg chg="del">
        <pc:chgData name="Ibadete Guri" userId="a81e8b60-6216-4611-8de9-226a2a19fde4" providerId="ADAL" clId="{DC000723-A8DC-409B-AB53-AADB39F02825}" dt="2024-03-27T10:13:01.330" v="58"/>
        <pc:sldMkLst>
          <pc:docMk/>
          <pc:sldMk cId="2831453416" sldId="1086"/>
        </pc:sldMkLst>
      </pc:sldChg>
      <pc:sldChg chg="del">
        <pc:chgData name="Ibadete Guri" userId="a81e8b60-6216-4611-8de9-226a2a19fde4" providerId="ADAL" clId="{DC000723-A8DC-409B-AB53-AADB39F02825}" dt="2024-03-27T10:13:01.330" v="58"/>
        <pc:sldMkLst>
          <pc:docMk/>
          <pc:sldMk cId="625140109" sldId="1087"/>
        </pc:sldMkLst>
      </pc:sldChg>
      <pc:sldChg chg="del">
        <pc:chgData name="Ibadete Guri" userId="a81e8b60-6216-4611-8de9-226a2a19fde4" providerId="ADAL" clId="{DC000723-A8DC-409B-AB53-AADB39F02825}" dt="2024-03-27T10:13:01.330" v="58"/>
        <pc:sldMkLst>
          <pc:docMk/>
          <pc:sldMk cId="3504831094" sldId="1088"/>
        </pc:sldMkLst>
      </pc:sldChg>
      <pc:sldChg chg="del">
        <pc:chgData name="Ibadete Guri" userId="a81e8b60-6216-4611-8de9-226a2a19fde4" providerId="ADAL" clId="{DC000723-A8DC-409B-AB53-AADB39F02825}" dt="2024-03-27T10:13:01.330" v="58"/>
        <pc:sldMkLst>
          <pc:docMk/>
          <pc:sldMk cId="368943492" sldId="1089"/>
        </pc:sldMkLst>
      </pc:sldChg>
      <pc:sldChg chg="del">
        <pc:chgData name="Ibadete Guri" userId="a81e8b60-6216-4611-8de9-226a2a19fde4" providerId="ADAL" clId="{DC000723-A8DC-409B-AB53-AADB39F02825}" dt="2024-03-27T10:13:01.330" v="58"/>
        <pc:sldMkLst>
          <pc:docMk/>
          <pc:sldMk cId="2699883556" sldId="1090"/>
        </pc:sldMkLst>
      </pc:sldChg>
      <pc:sldChg chg="del">
        <pc:chgData name="Ibadete Guri" userId="a81e8b60-6216-4611-8de9-226a2a19fde4" providerId="ADAL" clId="{DC000723-A8DC-409B-AB53-AADB39F02825}" dt="2024-03-27T10:13:01.330" v="58"/>
        <pc:sldMkLst>
          <pc:docMk/>
          <pc:sldMk cId="3538159308" sldId="1091"/>
        </pc:sldMkLst>
      </pc:sldChg>
      <pc:sldChg chg="del">
        <pc:chgData name="Ibadete Guri" userId="a81e8b60-6216-4611-8de9-226a2a19fde4" providerId="ADAL" clId="{DC000723-A8DC-409B-AB53-AADB39F02825}" dt="2024-03-27T10:13:01.330" v="58"/>
        <pc:sldMkLst>
          <pc:docMk/>
          <pc:sldMk cId="2774008538" sldId="1092"/>
        </pc:sldMkLst>
      </pc:sldChg>
      <pc:sldChg chg="del">
        <pc:chgData name="Ibadete Guri" userId="a81e8b60-6216-4611-8de9-226a2a19fde4" providerId="ADAL" clId="{DC000723-A8DC-409B-AB53-AADB39F02825}" dt="2024-03-27T10:13:01.330" v="58"/>
        <pc:sldMkLst>
          <pc:docMk/>
          <pc:sldMk cId="1392019490" sldId="1093"/>
        </pc:sldMkLst>
      </pc:sldChg>
      <pc:sldChg chg="del">
        <pc:chgData name="Ibadete Guri" userId="a81e8b60-6216-4611-8de9-226a2a19fde4" providerId="ADAL" clId="{DC000723-A8DC-409B-AB53-AADB39F02825}" dt="2024-03-27T10:13:01.330" v="58"/>
        <pc:sldMkLst>
          <pc:docMk/>
          <pc:sldMk cId="1520878241" sldId="1094"/>
        </pc:sldMkLst>
      </pc:sldChg>
      <pc:sldChg chg="del">
        <pc:chgData name="Ibadete Guri" userId="a81e8b60-6216-4611-8de9-226a2a19fde4" providerId="ADAL" clId="{DC000723-A8DC-409B-AB53-AADB39F02825}" dt="2024-03-27T10:13:01.330" v="58"/>
        <pc:sldMkLst>
          <pc:docMk/>
          <pc:sldMk cId="966010150" sldId="1095"/>
        </pc:sldMkLst>
      </pc:sldChg>
      <pc:sldChg chg="del">
        <pc:chgData name="Ibadete Guri" userId="a81e8b60-6216-4611-8de9-226a2a19fde4" providerId="ADAL" clId="{DC000723-A8DC-409B-AB53-AADB39F02825}" dt="2024-03-27T10:13:01.330" v="58"/>
        <pc:sldMkLst>
          <pc:docMk/>
          <pc:sldMk cId="3950414914" sldId="1096"/>
        </pc:sldMkLst>
      </pc:sldChg>
      <pc:sldChg chg="del">
        <pc:chgData name="Ibadete Guri" userId="a81e8b60-6216-4611-8de9-226a2a19fde4" providerId="ADAL" clId="{DC000723-A8DC-409B-AB53-AADB39F02825}" dt="2024-03-27T10:13:01.330" v="58"/>
        <pc:sldMkLst>
          <pc:docMk/>
          <pc:sldMk cId="450054957" sldId="1097"/>
        </pc:sldMkLst>
      </pc:sldChg>
      <pc:sldChg chg="del">
        <pc:chgData name="Ibadete Guri" userId="a81e8b60-6216-4611-8de9-226a2a19fde4" providerId="ADAL" clId="{DC000723-A8DC-409B-AB53-AADB39F02825}" dt="2024-03-27T10:13:01.330" v="58"/>
        <pc:sldMkLst>
          <pc:docMk/>
          <pc:sldMk cId="8946465" sldId="1098"/>
        </pc:sldMkLst>
      </pc:sldChg>
      <pc:sldChg chg="del">
        <pc:chgData name="Ibadete Guri" userId="a81e8b60-6216-4611-8de9-226a2a19fde4" providerId="ADAL" clId="{DC000723-A8DC-409B-AB53-AADB39F02825}" dt="2024-03-27T10:13:01.330" v="58"/>
        <pc:sldMkLst>
          <pc:docMk/>
          <pc:sldMk cId="1970871803" sldId="1099"/>
        </pc:sldMkLst>
      </pc:sldChg>
      <pc:sldChg chg="del">
        <pc:chgData name="Ibadete Guri" userId="a81e8b60-6216-4611-8de9-226a2a19fde4" providerId="ADAL" clId="{DC000723-A8DC-409B-AB53-AADB39F02825}" dt="2024-03-27T10:13:01.330" v="58"/>
        <pc:sldMkLst>
          <pc:docMk/>
          <pc:sldMk cId="1437607756" sldId="1100"/>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1</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dirty="0"/>
          </a:p>
        </p:txBody>
      </p:sp>
    </p:spTree>
    <p:extLst>
      <p:ext uri="{BB962C8B-B14F-4D97-AF65-F5344CB8AC3E}">
        <p14:creationId xmlns:p14="http://schemas.microsoft.com/office/powerpoint/2010/main" val="1432029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Tek </a:t>
            </a:r>
            <a:r>
              <a:rPr lang="en-US" dirty="0" err="1"/>
              <a:t>specifikimet</a:t>
            </a:r>
            <a:r>
              <a:rPr lang="en-US" dirty="0"/>
              <a:t> </a:t>
            </a:r>
            <a:r>
              <a:rPr lang="en-US" dirty="0" err="1"/>
              <a:t>teknike</a:t>
            </a:r>
            <a:r>
              <a:rPr lang="en-US" dirty="0"/>
              <a:t> </a:t>
            </a:r>
            <a:r>
              <a:rPr lang="en-US" dirty="0" err="1"/>
              <a:t>mundet</a:t>
            </a:r>
            <a:r>
              <a:rPr lang="en-US" dirty="0"/>
              <a:t> </a:t>
            </a:r>
            <a:r>
              <a:rPr lang="en-US" dirty="0" err="1"/>
              <a:t>te</a:t>
            </a:r>
            <a:r>
              <a:rPr lang="en-US" dirty="0"/>
              <a:t> </a:t>
            </a:r>
            <a:r>
              <a:rPr lang="en-US" dirty="0" err="1"/>
              <a:t>permenden</a:t>
            </a:r>
            <a:r>
              <a:rPr lang="en-US" dirty="0"/>
              <a:t> </a:t>
            </a:r>
            <a:r>
              <a:rPr lang="en-US" dirty="0" err="1"/>
              <a:t>specifikat</a:t>
            </a:r>
            <a:r>
              <a:rPr lang="en-US" dirty="0"/>
              <a:t> per </a:t>
            </a:r>
            <a:r>
              <a:rPr lang="en-US" dirty="0" err="1"/>
              <a:t>blerjen</a:t>
            </a:r>
            <a:r>
              <a:rPr lang="en-US" dirty="0"/>
              <a:t> e </a:t>
            </a:r>
            <a:r>
              <a:rPr lang="en-US" dirty="0" err="1"/>
              <a:t>paisjeve</a:t>
            </a:r>
            <a:r>
              <a:rPr lang="en-US" dirty="0"/>
              <a:t> </a:t>
            </a:r>
            <a:r>
              <a:rPr lang="en-US" dirty="0" err="1"/>
              <a:t>te</a:t>
            </a:r>
            <a:r>
              <a:rPr lang="en-US" dirty="0"/>
              <a:t> TI-s</a:t>
            </a:r>
            <a:endParaRPr lang="sq-AL"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18B602E-255D-43AF-84C6-842A0E86BA24}" type="slidenum">
              <a:rPr kumimoji="0" lang="el-GR" altLang="el-G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l-GR" altLang="el-G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189382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sq-AL" sz="1200" dirty="0">
                <a:latin typeface="Cambria" panose="02040503050406030204" pitchFamily="18" charset="0"/>
                <a:ea typeface="Cambria" panose="02040503050406030204" pitchFamily="18" charset="0"/>
              </a:rPr>
              <a:t>Parashikimi i tillë i përafërt mund të bazohet në konsumin e mëhershëm duke e korrigjuar me variacionet e njohura sipas nevojës. </a:t>
            </a:r>
            <a:endParaRPr lang="en-US" sz="1200" dirty="0">
              <a:latin typeface="Cambria" panose="02040503050406030204" pitchFamily="18" charset="0"/>
              <a:ea typeface="Cambria" panose="02040503050406030204" pitchFamily="18" charset="0"/>
            </a:endParaRP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sq-AL" sz="1200" dirty="0">
                <a:latin typeface="Cambria" panose="02040503050406030204" pitchFamily="18" charset="0"/>
                <a:ea typeface="Cambria" panose="02040503050406030204" pitchFamily="18" charset="0"/>
              </a:rPr>
              <a:t>AK duhet të përcaktoj </a:t>
            </a:r>
            <a:r>
              <a:rPr lang="sq-AL" sz="1200" dirty="0" err="1">
                <a:latin typeface="Cambria" panose="02040503050406030204" pitchFamily="18" charset="0"/>
                <a:ea typeface="Cambria" panose="02040503050406030204" pitchFamily="18" charset="0"/>
              </a:rPr>
              <a:t>peshët</a:t>
            </a:r>
            <a:r>
              <a:rPr lang="sq-AL" sz="1200" dirty="0">
                <a:latin typeface="Cambria" panose="02040503050406030204" pitchFamily="18" charset="0"/>
                <a:ea typeface="Cambria" panose="02040503050406030204" pitchFamily="18" charset="0"/>
              </a:rPr>
              <a:t> ne baze të rëndësisë se secilës “kategori të shërbimeve" ose secilit "artikull" ose “grup të artikujve” në mënyrë që Autoriteti Kontraktues të përcaktoj se cila është oferta me çmim më të ulët ne baze të </a:t>
            </a:r>
            <a:r>
              <a:rPr lang="sq-AL" sz="1200" dirty="0" err="1">
                <a:latin typeface="Cambria" panose="02040503050406030204" pitchFamily="18" charset="0"/>
                <a:ea typeface="Cambria" panose="02040503050406030204" pitchFamily="18" charset="0"/>
              </a:rPr>
              <a:t>poentimit</a:t>
            </a:r>
            <a:r>
              <a:rPr lang="sq-AL" sz="1200" dirty="0">
                <a:latin typeface="Cambria" panose="02040503050406030204" pitchFamily="18" charset="0"/>
                <a:ea typeface="Cambria" panose="02040503050406030204" pitchFamily="18" charset="0"/>
              </a:rPr>
              <a:t>, si p.sh. mirëmbajtje të veturave etj.</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endParaRPr lang="en-US" sz="1200" dirty="0">
              <a:latin typeface="Cambria" panose="02040503050406030204" pitchFamily="18" charset="0"/>
              <a:ea typeface="Cambria" panose="02040503050406030204" pitchFamily="18" charset="0"/>
            </a:endParaRP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sq-AL" sz="1200" dirty="0">
                <a:latin typeface="Cambria" panose="02040503050406030204" pitchFamily="18" charset="0"/>
                <a:ea typeface="Cambria" panose="02040503050406030204" pitchFamily="18" charset="0"/>
              </a:rPr>
              <a:t>Kurdo që AK përzgjedh opsionin (a), AK shpërblen OE për të gjitha </a:t>
            </a:r>
            <a:r>
              <a:rPr lang="sq-AL" sz="1200" dirty="0" err="1">
                <a:latin typeface="Cambria" panose="02040503050406030204" pitchFamily="18" charset="0"/>
                <a:ea typeface="Cambria" panose="02040503050406030204" pitchFamily="18" charset="0"/>
              </a:rPr>
              <a:t>Lotet</a:t>
            </a:r>
            <a:r>
              <a:rPr lang="sq-AL" sz="1200" dirty="0">
                <a:latin typeface="Cambria" panose="02040503050406030204" pitchFamily="18" charset="0"/>
                <a:ea typeface="Cambria" panose="02040503050406030204" pitchFamily="18" charset="0"/>
              </a:rPr>
              <a:t> ku është renditur i pari. </a:t>
            </a:r>
            <a:endParaRPr lang="en-US" sz="1200" dirty="0">
              <a:latin typeface="Cambria" panose="02040503050406030204" pitchFamily="18" charset="0"/>
              <a:ea typeface="Cambria" panose="02040503050406030204" pitchFamily="18" charset="0"/>
            </a:endParaRP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sq-AL" sz="1200" dirty="0">
                <a:latin typeface="Cambria" panose="02040503050406030204" pitchFamily="18" charset="0"/>
                <a:ea typeface="Cambria" panose="02040503050406030204" pitchFamily="18" charset="0"/>
              </a:rPr>
              <a:t>Kurdo që AK përzgjedh opsionin (b), AK duhet të përcaktoj në Njoftimin për Kontrate dhe në Dosje të Tenderit numrin maksimal të </a:t>
            </a:r>
            <a:r>
              <a:rPr lang="sq-AL" sz="1200" dirty="0" err="1">
                <a:latin typeface="Cambria" panose="02040503050406030204" pitchFamily="18" charset="0"/>
                <a:ea typeface="Cambria" panose="02040503050406030204" pitchFamily="18" charset="0"/>
              </a:rPr>
              <a:t>Loteve</a:t>
            </a:r>
            <a:r>
              <a:rPr lang="sq-AL" sz="1200" dirty="0">
                <a:latin typeface="Cambria" panose="02040503050406030204" pitchFamily="18" charset="0"/>
                <a:ea typeface="Cambria" panose="02040503050406030204" pitchFamily="18" charset="0"/>
              </a:rPr>
              <a:t> që do të mund të shpërblehen tek një tenderues.</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endParaRPr lang="sq-AL" sz="1200" dirty="0">
              <a:latin typeface="Cambria" panose="02040503050406030204" pitchFamily="18" charset="0"/>
              <a:ea typeface="Cambria" panose="02040503050406030204" pitchFamily="18" charset="0"/>
            </a:endParaRPr>
          </a:p>
          <a:p>
            <a:pPr marL="171450" marR="0" lvl="0" indent="-171450" algn="l" defTabSz="914400" rtl="0" eaLnBrk="0" fontAlgn="base" latinLnBrk="0" hangingPunct="0">
              <a:lnSpc>
                <a:spcPct val="100000"/>
              </a:lnSpc>
              <a:spcBef>
                <a:spcPct val="30000"/>
              </a:spcBef>
              <a:spcAft>
                <a:spcPct val="0"/>
              </a:spcAft>
              <a:buClrTx/>
              <a:buSzTx/>
              <a:buFontTx/>
              <a:buChar char="-"/>
              <a:tabLst/>
              <a:defRPr/>
            </a:pPr>
            <a:endParaRPr lang="sq-AL" sz="1200" dirty="0">
              <a:latin typeface="Cambria" panose="02040503050406030204" pitchFamily="18" charset="0"/>
              <a:ea typeface="Cambria" panose="02040503050406030204" pitchFamily="18" charset="0"/>
            </a:endParaRPr>
          </a:p>
          <a:p>
            <a:endParaRPr lang="sq-AL"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18B602E-255D-43AF-84C6-842A0E86BA24}" type="slidenum">
              <a:rPr kumimoji="0" lang="el-GR" altLang="el-G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l-GR" altLang="el-G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302633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Keto </a:t>
            </a:r>
            <a:r>
              <a:rPr lang="en-US" dirty="0" err="1"/>
              <a:t>kerkesa</a:t>
            </a:r>
            <a:r>
              <a:rPr lang="en-US" dirty="0"/>
              <a:t> </a:t>
            </a:r>
            <a:r>
              <a:rPr lang="sq-AL" sz="1200" dirty="0">
                <a:latin typeface="Cambria" panose="02040503050406030204" pitchFamily="18" charset="0"/>
                <a:ea typeface="Cambria" panose="02040503050406030204" pitchFamily="18" charset="0"/>
              </a:rPr>
              <a:t>mund të përcaktohen nga AK kur </a:t>
            </a:r>
            <a:r>
              <a:rPr lang="en-US" sz="1200" dirty="0" err="1">
                <a:latin typeface="Cambria" panose="02040503050406030204" pitchFamily="18" charset="0"/>
                <a:ea typeface="Cambria" panose="02040503050406030204" pitchFamily="18" charset="0"/>
              </a:rPr>
              <a:t>vlerëson</a:t>
            </a:r>
            <a:r>
              <a:rPr lang="en-US" sz="1200" dirty="0">
                <a:latin typeface="Cambria" panose="02040503050406030204" pitchFamily="18" charset="0"/>
                <a:ea typeface="Cambria" panose="02040503050406030204" pitchFamily="18" charset="0"/>
              </a:rPr>
              <a:t> </a:t>
            </a:r>
            <a:r>
              <a:rPr lang="sq-AL" sz="1200" dirty="0">
                <a:latin typeface="Cambria" panose="02040503050406030204" pitchFamily="18" charset="0"/>
                <a:ea typeface="Cambria" panose="02040503050406030204" pitchFamily="18" charset="0"/>
              </a:rPr>
              <a:t> se është e nevojshme për të siguruar që vetëm OE që posedojnë aftësi të caktuara profesionale, financiare ose teknike do të marrin pjesë në konkurrencë për kontratë. </a:t>
            </a:r>
          </a:p>
          <a:p>
            <a:endParaRPr lang="sq-AL"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18B602E-255D-43AF-84C6-842A0E86BA24}" type="slidenum">
              <a:rPr kumimoji="0" lang="el-GR" altLang="el-G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l-GR" altLang="el-G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1288831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Neni 66.2 –</a:t>
            </a:r>
            <a:r>
              <a:rPr lang="en-US" dirty="0" err="1"/>
              <a:t>licencat</a:t>
            </a:r>
            <a:r>
              <a:rPr lang="en-US" dirty="0"/>
              <a:t> apo </a:t>
            </a:r>
            <a:r>
              <a:rPr lang="en-US" dirty="0" err="1"/>
              <a:t>autorizimet</a:t>
            </a:r>
            <a:r>
              <a:rPr lang="en-US" dirty="0"/>
              <a:t> </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err="1">
                <a:latin typeface="Cambria" panose="02040503050406030204" pitchFamily="18" charset="0"/>
                <a:ea typeface="Cambria" panose="02040503050406030204" pitchFamily="18" charset="0"/>
              </a:rPr>
              <a:t>Kjo</a:t>
            </a:r>
            <a:r>
              <a:rPr lang="en-US" sz="1200" dirty="0">
                <a:latin typeface="Cambria" panose="02040503050406030204" pitchFamily="18" charset="0"/>
                <a:ea typeface="Cambria" panose="02040503050406030204" pitchFamily="18" charset="0"/>
              </a:rPr>
              <a:t> do </a:t>
            </a:r>
            <a:r>
              <a:rPr lang="en-US" sz="1200" dirty="0" err="1">
                <a:latin typeface="Cambria" panose="02040503050406030204" pitchFamily="18" charset="0"/>
                <a:ea typeface="Cambria" panose="02040503050406030204" pitchFamily="18" charset="0"/>
              </a:rPr>
              <a:t>të</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thotë</a:t>
            </a:r>
            <a:r>
              <a:rPr lang="en-US" sz="1200" dirty="0">
                <a:latin typeface="Cambria" panose="02040503050406030204" pitchFamily="18" charset="0"/>
                <a:ea typeface="Cambria" panose="02040503050406030204" pitchFamily="18" charset="0"/>
              </a:rPr>
              <a:t> se AK-se </a:t>
            </a:r>
            <a:r>
              <a:rPr lang="en-US" sz="1200" b="1" dirty="0" err="1">
                <a:latin typeface="Cambria" panose="02040503050406030204" pitchFamily="18" charset="0"/>
                <a:ea typeface="Cambria" panose="02040503050406030204" pitchFamily="18" charset="0"/>
              </a:rPr>
              <a:t>mund</a:t>
            </a:r>
            <a:r>
              <a:rPr lang="en-US" sz="1200" b="1" dirty="0">
                <a:latin typeface="Cambria" panose="02040503050406030204" pitchFamily="18" charset="0"/>
                <a:ea typeface="Cambria" panose="02040503050406030204" pitchFamily="18" charset="0"/>
              </a:rPr>
              <a:t> </a:t>
            </a:r>
            <a:r>
              <a:rPr lang="en-US" sz="1200" b="1" dirty="0" err="1">
                <a:latin typeface="Cambria" panose="02040503050406030204" pitchFamily="18" charset="0"/>
                <a:ea typeface="Cambria" panose="02040503050406030204" pitchFamily="18" charset="0"/>
              </a:rPr>
              <a:t>të</a:t>
            </a:r>
            <a:r>
              <a:rPr lang="en-US" sz="1200" b="1" dirty="0">
                <a:latin typeface="Cambria" panose="02040503050406030204" pitchFamily="18" charset="0"/>
                <a:ea typeface="Cambria" panose="02040503050406030204" pitchFamily="18" charset="0"/>
              </a:rPr>
              <a:t> </a:t>
            </a:r>
            <a:r>
              <a:rPr lang="en-US" sz="1200" b="1" dirty="0" err="1">
                <a:latin typeface="Cambria" panose="02040503050406030204" pitchFamily="18" charset="0"/>
                <a:ea typeface="Cambria" panose="02040503050406030204" pitchFamily="18" charset="0"/>
              </a:rPr>
              <a:t>përcaktojnë</a:t>
            </a:r>
            <a:r>
              <a:rPr lang="en-US" sz="1200" b="1" dirty="0">
                <a:latin typeface="Cambria" panose="02040503050406030204" pitchFamily="18" charset="0"/>
                <a:ea typeface="Cambria" panose="02040503050406030204" pitchFamily="18" charset="0"/>
              </a:rPr>
              <a:t> </a:t>
            </a:r>
            <a:r>
              <a:rPr lang="en-US" sz="1200" b="1" dirty="0" err="1">
                <a:latin typeface="Cambria" panose="02040503050406030204" pitchFamily="18" charset="0"/>
                <a:ea typeface="Cambria" panose="02040503050406030204" pitchFamily="18" charset="0"/>
              </a:rPr>
              <a:t>një</a:t>
            </a:r>
            <a:r>
              <a:rPr lang="en-US" sz="1200" b="1" dirty="0">
                <a:latin typeface="Cambria" panose="02040503050406030204" pitchFamily="18" charset="0"/>
                <a:ea typeface="Cambria" panose="02040503050406030204" pitchFamily="18" charset="0"/>
              </a:rPr>
              <a:t> </a:t>
            </a:r>
            <a:r>
              <a:rPr lang="en-US" sz="1200" b="1" dirty="0" err="1">
                <a:latin typeface="Cambria" panose="02040503050406030204" pitchFamily="18" charset="0"/>
                <a:ea typeface="Cambria" panose="02040503050406030204" pitchFamily="18" charset="0"/>
              </a:rPr>
              <a:t>përqindje</a:t>
            </a:r>
            <a:r>
              <a:rPr lang="en-US" sz="1200" b="1" dirty="0">
                <a:latin typeface="Cambria" panose="02040503050406030204" pitchFamily="18" charset="0"/>
                <a:ea typeface="Cambria" panose="02040503050406030204" pitchFamily="18" charset="0"/>
              </a:rPr>
              <a:t> </a:t>
            </a:r>
            <a:r>
              <a:rPr lang="en-US" sz="1200" b="1" dirty="0" err="1">
                <a:latin typeface="Cambria" panose="02040503050406030204" pitchFamily="18" charset="0"/>
                <a:ea typeface="Cambria" panose="02040503050406030204" pitchFamily="18" charset="0"/>
              </a:rPr>
              <a:t>minimale</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në</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drejtim</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të</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plotësimit</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të</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kërkesave</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nga</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njeri</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anëtar</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i</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grupit</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te</a:t>
            </a:r>
            <a:r>
              <a:rPr lang="en-US" sz="1200" dirty="0">
                <a:latin typeface="Cambria" panose="02040503050406030204" pitchFamily="18" charset="0"/>
                <a:ea typeface="Cambria" panose="02040503050406030204" pitchFamily="18" charset="0"/>
              </a:rPr>
              <a:t> OE.</a:t>
            </a:r>
          </a:p>
          <a:p>
            <a:endParaRPr lang="sq-AL"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18B602E-255D-43AF-84C6-842A0E86BA24}" type="slidenum">
              <a:rPr kumimoji="0" lang="el-GR" altLang="el-G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l-GR" altLang="el-G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583616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t>
            </a:r>
            <a:r>
              <a:rPr lang="sq-AL" sz="1200" dirty="0">
                <a:latin typeface="Cambria" panose="02040503050406030204" pitchFamily="18" charset="0"/>
                <a:ea typeface="Cambria" panose="02040503050406030204" pitchFamily="18" charset="0"/>
              </a:rPr>
              <a:t>Kur çmimi është kriteri i vetëm, kontrata do të jepet për tenderin me çmimin më të ulët që përmbushë kërkesat e </a:t>
            </a:r>
            <a:r>
              <a:rPr lang="sq-AL" sz="1200" dirty="0" err="1">
                <a:latin typeface="Cambria" panose="02040503050406030204" pitchFamily="18" charset="0"/>
                <a:ea typeface="Cambria" panose="02040503050406030204" pitchFamily="18" charset="0"/>
              </a:rPr>
              <a:t>spacifikuara</a:t>
            </a:r>
            <a:r>
              <a:rPr lang="sq-AL" sz="1200" dirty="0">
                <a:latin typeface="Cambria" panose="02040503050406030204" pitchFamily="18" charset="0"/>
                <a:ea typeface="Cambria" panose="02040503050406030204" pitchFamily="18" charset="0"/>
              </a:rPr>
              <a:t>.</a:t>
            </a:r>
          </a:p>
          <a:p>
            <a:endParaRPr lang="sq-AL"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18B602E-255D-43AF-84C6-842A0E86BA24}" type="slidenum">
              <a:rPr kumimoji="0" lang="el-GR" altLang="el-G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l-GR" altLang="el-G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95057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t>
            </a:r>
            <a:r>
              <a:rPr lang="sq-AL" sz="1200" dirty="0">
                <a:latin typeface="Cambria" panose="02040503050406030204" pitchFamily="18" charset="0"/>
                <a:ea typeface="Cambria" panose="02040503050406030204" pitchFamily="18" charset="0"/>
              </a:rPr>
              <a:t>Ne rast te dorëzimit te ofertës përmes  platformës elektronike, sigurimi i tenderit duhet te dorëzohet i skanuar se bashku me oferte, ndërsa forma origjinale e sigurimit te tenderit do të kërkohet të dorëzohet nga një tenderues të cilin autoriteti kontraktues ka për qëllim qe ta shpërblej me kontratë. </a:t>
            </a:r>
          </a:p>
          <a:p>
            <a:endParaRPr lang="sq-AL"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18B602E-255D-43AF-84C6-842A0E86BA24}" type="slidenum">
              <a:rPr kumimoji="0" lang="el-GR" altLang="el-G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l-GR" altLang="el-G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3184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err="1">
                <a:latin typeface="Cambria" panose="02040503050406030204" pitchFamily="18" charset="0"/>
                <a:ea typeface="Cambria" panose="02040503050406030204" pitchFamily="18" charset="0"/>
              </a:rPr>
              <a:t>Informatat</a:t>
            </a:r>
            <a:r>
              <a:rPr lang="en-US" sz="1200" dirty="0">
                <a:latin typeface="Cambria" panose="02040503050406030204" pitchFamily="18" charset="0"/>
                <a:ea typeface="Cambria" panose="02040503050406030204" pitchFamily="18" charset="0"/>
              </a:rPr>
              <a:t> apo </a:t>
            </a:r>
            <a:r>
              <a:rPr lang="sq-AL" sz="1200" dirty="0">
                <a:latin typeface="Cambria" panose="02040503050406030204" pitchFamily="18" charset="0"/>
                <a:ea typeface="Cambria" panose="02040503050406030204" pitchFamily="18" charset="0"/>
              </a:rPr>
              <a:t> </a:t>
            </a:r>
            <a:r>
              <a:rPr lang="sq-AL" sz="1200" dirty="0" err="1">
                <a:latin typeface="Cambria" panose="02040503050406030204" pitchFamily="18" charset="0"/>
                <a:ea typeface="Cambria" panose="02040503050406030204" pitchFamily="18" charset="0"/>
              </a:rPr>
              <a:t>saqrim</a:t>
            </a:r>
            <a:r>
              <a:rPr lang="sq-AL" sz="1200" dirty="0">
                <a:latin typeface="Cambria" panose="02040503050406030204" pitchFamily="18" charset="0"/>
                <a:ea typeface="Cambria" panose="02040503050406030204" pitchFamily="18" charset="0"/>
              </a:rPr>
              <a:t> shtesë</a:t>
            </a:r>
            <a:r>
              <a:rPr lang="en-US" sz="1200" dirty="0" err="1">
                <a:latin typeface="Cambria" panose="02040503050406030204" pitchFamily="18" charset="0"/>
                <a:ea typeface="Cambria" panose="02040503050406030204" pitchFamily="18" charset="0"/>
              </a:rPr>
              <a:t>duhet</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te</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dergohen</a:t>
            </a:r>
            <a:r>
              <a:rPr lang="en-US" sz="1200" dirty="0">
                <a:latin typeface="Cambria" panose="02040503050406030204" pitchFamily="18" charset="0"/>
                <a:ea typeface="Cambria" panose="02040503050406030204" pitchFamily="18" charset="0"/>
              </a:rPr>
              <a:t> </a:t>
            </a:r>
            <a:r>
              <a:rPr lang="sq-AL" sz="1200" dirty="0">
                <a:latin typeface="Cambria" panose="02040503050406030204" pitchFamily="18" charset="0"/>
                <a:ea typeface="Cambria" panose="02040503050406030204" pitchFamily="18" charset="0"/>
              </a:rPr>
              <a:t> nëpërmjet platformës elektronike/</a:t>
            </a:r>
            <a:r>
              <a:rPr lang="sq-AL" sz="1200" dirty="0" err="1">
                <a:latin typeface="Cambria" panose="02040503050406030204" pitchFamily="18" charset="0"/>
                <a:ea typeface="Cambria" panose="02040503050406030204" pitchFamily="18" charset="0"/>
              </a:rPr>
              <a:t>emailit</a:t>
            </a:r>
            <a:r>
              <a:rPr lang="sq-AL" sz="1200" dirty="0">
                <a:latin typeface="Cambria" panose="02040503050406030204" pitchFamily="18" charset="0"/>
                <a:ea typeface="Cambria" panose="02040503050406030204" pitchFamily="18" charset="0"/>
              </a:rPr>
              <a:t> ose në forme fizike duhet të dorëzohet te AK brenda afatit ligjor</a:t>
            </a:r>
            <a:endParaRPr lang="sq-AL"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18B602E-255D-43AF-84C6-842A0E86BA24}" type="slidenum">
              <a:rPr kumimoji="0" lang="el-GR" altLang="el-G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l-GR" altLang="el-G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332968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q-AL" sz="1200" dirty="0">
                <a:latin typeface="Cambria" panose="02040503050406030204" pitchFamily="18" charset="0"/>
                <a:ea typeface="Cambria" panose="02040503050406030204" pitchFamily="18" charset="0"/>
              </a:rPr>
              <a:t>Nëse, gjatë një procedure të hapur, të kufizuar apo konkurruese me negociata, informata shtesë apo sqaruese ofrohen për OE-të, dhe data kur ofrohen këto informata është më pak se dhjet (10) ditë nga afati i fundit për dorëzim të tenderit, AK do të zgjatë afatin kohorë , dhe  përgatitur për publikim Njoftimin për Korrigjim të procedurës.</a:t>
            </a:r>
          </a:p>
          <a:p>
            <a:endParaRPr lang="sq-AL"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18B602E-255D-43AF-84C6-842A0E86BA24}" type="slidenum">
              <a:rPr kumimoji="0" lang="el-GR" altLang="el-G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l-GR" altLang="el-G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2678493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a:solidFill>
                  <a:srgbClr val="33CC33"/>
                </a:solidFill>
                <a:latin typeface="Times New Roman" panose="02020603050405020304" pitchFamily="18" charset="0"/>
              </a:defRPr>
            </a:lvl1pPr>
            <a:lvl2pPr marL="755650" indent="-290513">
              <a:defRPr sz="2400">
                <a:solidFill>
                  <a:srgbClr val="33CC33"/>
                </a:solidFill>
                <a:latin typeface="Times New Roman" panose="02020603050405020304" pitchFamily="18" charset="0"/>
              </a:defRPr>
            </a:lvl2pPr>
            <a:lvl3pPr marL="1163638" indent="-231775">
              <a:defRPr sz="2400">
                <a:solidFill>
                  <a:srgbClr val="33CC33"/>
                </a:solidFill>
                <a:latin typeface="Times New Roman" panose="02020603050405020304" pitchFamily="18" charset="0"/>
              </a:defRPr>
            </a:lvl3pPr>
            <a:lvl4pPr marL="1630363" indent="-231775">
              <a:defRPr sz="2400">
                <a:solidFill>
                  <a:srgbClr val="33CC33"/>
                </a:solidFill>
                <a:latin typeface="Times New Roman" panose="02020603050405020304" pitchFamily="18" charset="0"/>
              </a:defRPr>
            </a:lvl4pPr>
            <a:lvl5pPr marL="2095500" indent="-231775">
              <a:defRPr sz="2400">
                <a:solidFill>
                  <a:srgbClr val="33CC33"/>
                </a:solidFill>
                <a:latin typeface="Times New Roman" panose="02020603050405020304" pitchFamily="18" charset="0"/>
              </a:defRPr>
            </a:lvl5pPr>
            <a:lvl6pPr marL="2552700" indent="-231775" eaLnBrk="0" fontAlgn="base" hangingPunct="0">
              <a:spcBef>
                <a:spcPct val="0"/>
              </a:spcBef>
              <a:spcAft>
                <a:spcPct val="0"/>
              </a:spcAft>
              <a:defRPr sz="2400">
                <a:solidFill>
                  <a:srgbClr val="33CC33"/>
                </a:solidFill>
                <a:latin typeface="Times New Roman" panose="02020603050405020304" pitchFamily="18" charset="0"/>
              </a:defRPr>
            </a:lvl6pPr>
            <a:lvl7pPr marL="3009900" indent="-231775" eaLnBrk="0" fontAlgn="base" hangingPunct="0">
              <a:spcBef>
                <a:spcPct val="0"/>
              </a:spcBef>
              <a:spcAft>
                <a:spcPct val="0"/>
              </a:spcAft>
              <a:defRPr sz="2400">
                <a:solidFill>
                  <a:srgbClr val="33CC33"/>
                </a:solidFill>
                <a:latin typeface="Times New Roman" panose="02020603050405020304" pitchFamily="18" charset="0"/>
              </a:defRPr>
            </a:lvl7pPr>
            <a:lvl8pPr marL="3467100" indent="-231775" eaLnBrk="0" fontAlgn="base" hangingPunct="0">
              <a:spcBef>
                <a:spcPct val="0"/>
              </a:spcBef>
              <a:spcAft>
                <a:spcPct val="0"/>
              </a:spcAft>
              <a:defRPr sz="2400">
                <a:solidFill>
                  <a:srgbClr val="33CC33"/>
                </a:solidFill>
                <a:latin typeface="Times New Roman" panose="02020603050405020304" pitchFamily="18" charset="0"/>
              </a:defRPr>
            </a:lvl8pPr>
            <a:lvl9pPr marL="3924300" indent="-231775" eaLnBrk="0" fontAlgn="base" hangingPunct="0">
              <a:spcBef>
                <a:spcPct val="0"/>
              </a:spcBef>
              <a:spcAft>
                <a:spcPct val="0"/>
              </a:spcAft>
              <a:defRPr sz="2400">
                <a:solidFill>
                  <a:srgbClr val="33CC33"/>
                </a:solidFill>
                <a:latin typeface="Times New Roman" panose="02020603050405020304" pitchFamily="18" charset="0"/>
              </a:defRPr>
            </a:lvl9pPr>
          </a:lstStyle>
          <a:p>
            <a:fld id="{309F61D7-94F3-414D-A0B0-5F0202349745}" type="slidenum">
              <a:rPr lang="en-US" altLang="en-US" sz="1200" smtClean="0"/>
              <a:pPr/>
              <a:t>42</a:t>
            </a:fld>
            <a:endParaRPr lang="en-US" altLang="en-US" sz="1200"/>
          </a:p>
        </p:txBody>
      </p:sp>
      <p:sp>
        <p:nvSpPr>
          <p:cNvPr id="6147" name="Rectangle 1026"/>
          <p:cNvSpPr>
            <a:spLocks noGrp="1" noRot="1" noChangeAspect="1" noChangeArrowheads="1" noTextEdit="1"/>
          </p:cNvSpPr>
          <p:nvPr>
            <p:ph type="sldImg"/>
          </p:nvPr>
        </p:nvSpPr>
        <p:spPr>
          <a:ln/>
        </p:spPr>
      </p:sp>
      <p:sp>
        <p:nvSpPr>
          <p:cNvPr id="6148" name="Rectangle 1027"/>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156183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a:solidFill>
                  <a:srgbClr val="33CC33"/>
                </a:solidFill>
                <a:latin typeface="Times New Roman" panose="02020603050405020304" pitchFamily="18" charset="0"/>
              </a:defRPr>
            </a:lvl1pPr>
            <a:lvl2pPr marL="755650" indent="-290513">
              <a:defRPr sz="2400">
                <a:solidFill>
                  <a:srgbClr val="33CC33"/>
                </a:solidFill>
                <a:latin typeface="Times New Roman" panose="02020603050405020304" pitchFamily="18" charset="0"/>
              </a:defRPr>
            </a:lvl2pPr>
            <a:lvl3pPr marL="1163638" indent="-231775">
              <a:defRPr sz="2400">
                <a:solidFill>
                  <a:srgbClr val="33CC33"/>
                </a:solidFill>
                <a:latin typeface="Times New Roman" panose="02020603050405020304" pitchFamily="18" charset="0"/>
              </a:defRPr>
            </a:lvl3pPr>
            <a:lvl4pPr marL="1630363" indent="-231775">
              <a:defRPr sz="2400">
                <a:solidFill>
                  <a:srgbClr val="33CC33"/>
                </a:solidFill>
                <a:latin typeface="Times New Roman" panose="02020603050405020304" pitchFamily="18" charset="0"/>
              </a:defRPr>
            </a:lvl4pPr>
            <a:lvl5pPr marL="2095500" indent="-231775">
              <a:defRPr sz="2400">
                <a:solidFill>
                  <a:srgbClr val="33CC33"/>
                </a:solidFill>
                <a:latin typeface="Times New Roman" panose="02020603050405020304" pitchFamily="18" charset="0"/>
              </a:defRPr>
            </a:lvl5pPr>
            <a:lvl6pPr marL="2552700" indent="-231775" eaLnBrk="0" fontAlgn="base" hangingPunct="0">
              <a:spcBef>
                <a:spcPct val="0"/>
              </a:spcBef>
              <a:spcAft>
                <a:spcPct val="0"/>
              </a:spcAft>
              <a:defRPr sz="2400">
                <a:solidFill>
                  <a:srgbClr val="33CC33"/>
                </a:solidFill>
                <a:latin typeface="Times New Roman" panose="02020603050405020304" pitchFamily="18" charset="0"/>
              </a:defRPr>
            </a:lvl6pPr>
            <a:lvl7pPr marL="3009900" indent="-231775" eaLnBrk="0" fontAlgn="base" hangingPunct="0">
              <a:spcBef>
                <a:spcPct val="0"/>
              </a:spcBef>
              <a:spcAft>
                <a:spcPct val="0"/>
              </a:spcAft>
              <a:defRPr sz="2400">
                <a:solidFill>
                  <a:srgbClr val="33CC33"/>
                </a:solidFill>
                <a:latin typeface="Times New Roman" panose="02020603050405020304" pitchFamily="18" charset="0"/>
              </a:defRPr>
            </a:lvl7pPr>
            <a:lvl8pPr marL="3467100" indent="-231775" eaLnBrk="0" fontAlgn="base" hangingPunct="0">
              <a:spcBef>
                <a:spcPct val="0"/>
              </a:spcBef>
              <a:spcAft>
                <a:spcPct val="0"/>
              </a:spcAft>
              <a:defRPr sz="2400">
                <a:solidFill>
                  <a:srgbClr val="33CC33"/>
                </a:solidFill>
                <a:latin typeface="Times New Roman" panose="02020603050405020304" pitchFamily="18" charset="0"/>
              </a:defRPr>
            </a:lvl8pPr>
            <a:lvl9pPr marL="3924300" indent="-231775" eaLnBrk="0" fontAlgn="base" hangingPunct="0">
              <a:spcBef>
                <a:spcPct val="0"/>
              </a:spcBef>
              <a:spcAft>
                <a:spcPct val="0"/>
              </a:spcAft>
              <a:defRPr sz="2400">
                <a:solidFill>
                  <a:srgbClr val="33CC33"/>
                </a:solidFill>
                <a:latin typeface="Times New Roman" panose="02020603050405020304" pitchFamily="18" charset="0"/>
              </a:defRPr>
            </a:lvl9pPr>
          </a:lstStyle>
          <a:p>
            <a:fld id="{1136E44D-95A0-4BF1-A68C-DB931A682DED}" type="slidenum">
              <a:rPr lang="en-US" altLang="en-US" sz="1200" smtClean="0"/>
              <a:pPr/>
              <a:t>43</a:t>
            </a:fld>
            <a:endParaRPr lang="en-US" altLang="en-US" sz="1200"/>
          </a:p>
        </p:txBody>
      </p:sp>
      <p:sp>
        <p:nvSpPr>
          <p:cNvPr id="8195" name="Rectangle 1026"/>
          <p:cNvSpPr>
            <a:spLocks noGrp="1" noRot="1" noChangeAspect="1" noChangeArrowheads="1" noTextEdit="1"/>
          </p:cNvSpPr>
          <p:nvPr>
            <p:ph type="sldImg"/>
          </p:nvPr>
        </p:nvSpPr>
        <p:spPr>
          <a:ln/>
        </p:spPr>
      </p:sp>
      <p:sp>
        <p:nvSpPr>
          <p:cNvPr id="8196" name="Rectangle 1027"/>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586786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18B602E-255D-43AF-84C6-842A0E86BA24}" type="slidenum">
              <a:rPr kumimoji="0" lang="el-GR" altLang="el-G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l-GR" altLang="el-G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8352113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45</a:t>
            </a:fld>
            <a:endParaRPr lang="el-GR" altLang="el-GR"/>
          </a:p>
        </p:txBody>
      </p:sp>
    </p:spTree>
    <p:extLst>
      <p:ext uri="{BB962C8B-B14F-4D97-AF65-F5344CB8AC3E}">
        <p14:creationId xmlns:p14="http://schemas.microsoft.com/office/powerpoint/2010/main" val="33989789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a:solidFill>
                  <a:srgbClr val="33CC33"/>
                </a:solidFill>
                <a:latin typeface="Times New Roman" panose="02020603050405020304" pitchFamily="18" charset="0"/>
              </a:defRPr>
            </a:lvl1pPr>
            <a:lvl2pPr marL="755650" indent="-290513">
              <a:defRPr sz="2400">
                <a:solidFill>
                  <a:srgbClr val="33CC33"/>
                </a:solidFill>
                <a:latin typeface="Times New Roman" panose="02020603050405020304" pitchFamily="18" charset="0"/>
              </a:defRPr>
            </a:lvl2pPr>
            <a:lvl3pPr marL="1163638" indent="-231775">
              <a:defRPr sz="2400">
                <a:solidFill>
                  <a:srgbClr val="33CC33"/>
                </a:solidFill>
                <a:latin typeface="Times New Roman" panose="02020603050405020304" pitchFamily="18" charset="0"/>
              </a:defRPr>
            </a:lvl3pPr>
            <a:lvl4pPr marL="1630363" indent="-231775">
              <a:defRPr sz="2400">
                <a:solidFill>
                  <a:srgbClr val="33CC33"/>
                </a:solidFill>
                <a:latin typeface="Times New Roman" panose="02020603050405020304" pitchFamily="18" charset="0"/>
              </a:defRPr>
            </a:lvl4pPr>
            <a:lvl5pPr marL="2095500" indent="-231775">
              <a:defRPr sz="2400">
                <a:solidFill>
                  <a:srgbClr val="33CC33"/>
                </a:solidFill>
                <a:latin typeface="Times New Roman" panose="02020603050405020304" pitchFamily="18" charset="0"/>
              </a:defRPr>
            </a:lvl5pPr>
            <a:lvl6pPr marL="2552700" indent="-231775" eaLnBrk="0" fontAlgn="base" hangingPunct="0">
              <a:spcBef>
                <a:spcPct val="0"/>
              </a:spcBef>
              <a:spcAft>
                <a:spcPct val="0"/>
              </a:spcAft>
              <a:defRPr sz="2400">
                <a:solidFill>
                  <a:srgbClr val="33CC33"/>
                </a:solidFill>
                <a:latin typeface="Times New Roman" panose="02020603050405020304" pitchFamily="18" charset="0"/>
              </a:defRPr>
            </a:lvl6pPr>
            <a:lvl7pPr marL="3009900" indent="-231775" eaLnBrk="0" fontAlgn="base" hangingPunct="0">
              <a:spcBef>
                <a:spcPct val="0"/>
              </a:spcBef>
              <a:spcAft>
                <a:spcPct val="0"/>
              </a:spcAft>
              <a:defRPr sz="2400">
                <a:solidFill>
                  <a:srgbClr val="33CC33"/>
                </a:solidFill>
                <a:latin typeface="Times New Roman" panose="02020603050405020304" pitchFamily="18" charset="0"/>
              </a:defRPr>
            </a:lvl7pPr>
            <a:lvl8pPr marL="3467100" indent="-231775" eaLnBrk="0" fontAlgn="base" hangingPunct="0">
              <a:spcBef>
                <a:spcPct val="0"/>
              </a:spcBef>
              <a:spcAft>
                <a:spcPct val="0"/>
              </a:spcAft>
              <a:defRPr sz="2400">
                <a:solidFill>
                  <a:srgbClr val="33CC33"/>
                </a:solidFill>
                <a:latin typeface="Times New Roman" panose="02020603050405020304" pitchFamily="18" charset="0"/>
              </a:defRPr>
            </a:lvl8pPr>
            <a:lvl9pPr marL="3924300" indent="-231775" eaLnBrk="0" fontAlgn="base" hangingPunct="0">
              <a:spcBef>
                <a:spcPct val="0"/>
              </a:spcBef>
              <a:spcAft>
                <a:spcPct val="0"/>
              </a:spcAft>
              <a:defRPr sz="2400">
                <a:solidFill>
                  <a:srgbClr val="33CC33"/>
                </a:solidFill>
                <a:latin typeface="Times New Roman" panose="02020603050405020304" pitchFamily="18" charset="0"/>
              </a:defRPr>
            </a:lvl9pPr>
          </a:lstStyle>
          <a:p>
            <a:fld id="{9451637F-9C5E-4FB1-8690-C3D9D9FE3758}" type="slidenum">
              <a:rPr lang="en-US" altLang="en-US" sz="1200" smtClean="0"/>
              <a:pPr/>
              <a:t>46</a:t>
            </a:fld>
            <a:endParaRPr lang="en-US" altLang="en-US" sz="1200"/>
          </a:p>
        </p:txBody>
      </p:sp>
      <p:sp>
        <p:nvSpPr>
          <p:cNvPr id="10243" name="Rectangle 1026"/>
          <p:cNvSpPr>
            <a:spLocks noGrp="1" noRot="1" noChangeAspect="1" noChangeArrowheads="1" noTextEdit="1"/>
          </p:cNvSpPr>
          <p:nvPr>
            <p:ph type="sldImg"/>
          </p:nvPr>
        </p:nvSpPr>
        <p:spPr>
          <a:ln/>
        </p:spPr>
      </p:sp>
      <p:sp>
        <p:nvSpPr>
          <p:cNvPr id="10244" name="Rectangle 1027"/>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9815808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a:solidFill>
                  <a:srgbClr val="33CC33"/>
                </a:solidFill>
                <a:latin typeface="Times New Roman" panose="02020603050405020304" pitchFamily="18" charset="0"/>
              </a:defRPr>
            </a:lvl1pPr>
            <a:lvl2pPr marL="755650" indent="-290513">
              <a:defRPr sz="2400">
                <a:solidFill>
                  <a:srgbClr val="33CC33"/>
                </a:solidFill>
                <a:latin typeface="Times New Roman" panose="02020603050405020304" pitchFamily="18" charset="0"/>
              </a:defRPr>
            </a:lvl2pPr>
            <a:lvl3pPr marL="1163638" indent="-231775">
              <a:defRPr sz="2400">
                <a:solidFill>
                  <a:srgbClr val="33CC33"/>
                </a:solidFill>
                <a:latin typeface="Times New Roman" panose="02020603050405020304" pitchFamily="18" charset="0"/>
              </a:defRPr>
            </a:lvl3pPr>
            <a:lvl4pPr marL="1630363" indent="-231775">
              <a:defRPr sz="2400">
                <a:solidFill>
                  <a:srgbClr val="33CC33"/>
                </a:solidFill>
                <a:latin typeface="Times New Roman" panose="02020603050405020304" pitchFamily="18" charset="0"/>
              </a:defRPr>
            </a:lvl4pPr>
            <a:lvl5pPr marL="2095500" indent="-231775">
              <a:defRPr sz="2400">
                <a:solidFill>
                  <a:srgbClr val="33CC33"/>
                </a:solidFill>
                <a:latin typeface="Times New Roman" panose="02020603050405020304" pitchFamily="18" charset="0"/>
              </a:defRPr>
            </a:lvl5pPr>
            <a:lvl6pPr marL="2552700" indent="-231775" eaLnBrk="0" fontAlgn="base" hangingPunct="0">
              <a:spcBef>
                <a:spcPct val="0"/>
              </a:spcBef>
              <a:spcAft>
                <a:spcPct val="0"/>
              </a:spcAft>
              <a:defRPr sz="2400">
                <a:solidFill>
                  <a:srgbClr val="33CC33"/>
                </a:solidFill>
                <a:latin typeface="Times New Roman" panose="02020603050405020304" pitchFamily="18" charset="0"/>
              </a:defRPr>
            </a:lvl6pPr>
            <a:lvl7pPr marL="3009900" indent="-231775" eaLnBrk="0" fontAlgn="base" hangingPunct="0">
              <a:spcBef>
                <a:spcPct val="0"/>
              </a:spcBef>
              <a:spcAft>
                <a:spcPct val="0"/>
              </a:spcAft>
              <a:defRPr sz="2400">
                <a:solidFill>
                  <a:srgbClr val="33CC33"/>
                </a:solidFill>
                <a:latin typeface="Times New Roman" panose="02020603050405020304" pitchFamily="18" charset="0"/>
              </a:defRPr>
            </a:lvl7pPr>
            <a:lvl8pPr marL="3467100" indent="-231775" eaLnBrk="0" fontAlgn="base" hangingPunct="0">
              <a:spcBef>
                <a:spcPct val="0"/>
              </a:spcBef>
              <a:spcAft>
                <a:spcPct val="0"/>
              </a:spcAft>
              <a:defRPr sz="2400">
                <a:solidFill>
                  <a:srgbClr val="33CC33"/>
                </a:solidFill>
                <a:latin typeface="Times New Roman" panose="02020603050405020304" pitchFamily="18" charset="0"/>
              </a:defRPr>
            </a:lvl8pPr>
            <a:lvl9pPr marL="3924300" indent="-231775" eaLnBrk="0" fontAlgn="base" hangingPunct="0">
              <a:spcBef>
                <a:spcPct val="0"/>
              </a:spcBef>
              <a:spcAft>
                <a:spcPct val="0"/>
              </a:spcAft>
              <a:defRPr sz="2400">
                <a:solidFill>
                  <a:srgbClr val="33CC33"/>
                </a:solidFill>
                <a:latin typeface="Times New Roman" panose="02020603050405020304" pitchFamily="18" charset="0"/>
              </a:defRPr>
            </a:lvl9pPr>
          </a:lstStyle>
          <a:p>
            <a:fld id="{C610BE62-648A-46FF-AEE6-5606A1BE3B39}" type="slidenum">
              <a:rPr lang="en-US" altLang="en-US" sz="1200" smtClean="0"/>
              <a:pPr/>
              <a:t>47</a:t>
            </a:fld>
            <a:endParaRPr lang="en-US" altLang="en-US" sz="12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r>
              <a:rPr lang="en-US" altLang="en-US"/>
              <a:t>American National Standards Institute</a:t>
            </a:r>
          </a:p>
          <a:p>
            <a:r>
              <a:rPr lang="en-US" altLang="en-US"/>
              <a:t>American Society for Quality Control</a:t>
            </a:r>
          </a:p>
          <a:p>
            <a:r>
              <a:rPr lang="en-US" altLang="en-US"/>
              <a:t>American Society for Testing Materials</a:t>
            </a:r>
          </a:p>
          <a:p>
            <a:r>
              <a:rPr lang="en-US" altLang="en-US"/>
              <a:t>International Organization for Standardization</a:t>
            </a:r>
          </a:p>
          <a:p>
            <a:r>
              <a:rPr lang="en-US" altLang="en-US"/>
              <a:t>National Bureau of Standards</a:t>
            </a:r>
          </a:p>
        </p:txBody>
      </p:sp>
    </p:spTree>
    <p:extLst>
      <p:ext uri="{BB962C8B-B14F-4D97-AF65-F5344CB8AC3E}">
        <p14:creationId xmlns:p14="http://schemas.microsoft.com/office/powerpoint/2010/main" val="3470089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1D536C4-F0F7-4393-B03B-94BD79B6F532}" type="slidenum">
              <a:rPr kumimoji="0" lang="el-GR" altLang="el-G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51</a:t>
            </a:fld>
            <a:endParaRPr kumimoji="0" lang="el-GR" altLang="el-GR"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15071868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59</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245995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62</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20186252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noProof="0"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69</a:t>
            </a:fld>
            <a:endParaRPr lang="el-GR" altLang="el-GR"/>
          </a:p>
        </p:txBody>
      </p:sp>
    </p:spTree>
    <p:extLst>
      <p:ext uri="{BB962C8B-B14F-4D97-AF65-F5344CB8AC3E}">
        <p14:creationId xmlns:p14="http://schemas.microsoft.com/office/powerpoint/2010/main" val="3989736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18B602E-255D-43AF-84C6-842A0E86BA24}" type="slidenum">
              <a:rPr kumimoji="0" lang="el-GR" altLang="el-G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l-GR" altLang="el-G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896751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Formulari</a:t>
            </a:r>
            <a:r>
              <a:rPr lang="en-US" dirty="0"/>
              <a:t> I </a:t>
            </a:r>
            <a:r>
              <a:rPr lang="en-US" dirty="0" err="1"/>
              <a:t>tenderit</a:t>
            </a:r>
            <a:r>
              <a:rPr lang="en-US" dirty="0"/>
              <a:t> </a:t>
            </a:r>
            <a:r>
              <a:rPr lang="en-US" dirty="0" err="1"/>
              <a:t>tani</a:t>
            </a:r>
            <a:r>
              <a:rPr lang="en-US" dirty="0"/>
              <a:t> </a:t>
            </a:r>
            <a:r>
              <a:rPr lang="en-US" dirty="0" err="1"/>
              <a:t>gjenerohet</a:t>
            </a:r>
            <a:r>
              <a:rPr lang="en-US" dirty="0"/>
              <a:t> ne </a:t>
            </a:r>
            <a:r>
              <a:rPr lang="en-US" dirty="0" err="1"/>
              <a:t>menyre</a:t>
            </a:r>
            <a:r>
              <a:rPr lang="en-US" dirty="0"/>
              <a:t> </a:t>
            </a:r>
            <a:r>
              <a:rPr lang="en-US" dirty="0" err="1"/>
              <a:t>automatike</a:t>
            </a:r>
            <a:r>
              <a:rPr lang="en-US" dirty="0"/>
              <a:t> </a:t>
            </a:r>
            <a:r>
              <a:rPr lang="en-US" dirty="0" err="1"/>
              <a:t>nga</a:t>
            </a:r>
            <a:r>
              <a:rPr lang="en-US" dirty="0"/>
              <a:t> e</a:t>
            </a:r>
            <a:r>
              <a:rPr lang="sq-AL" dirty="0"/>
              <a:t>-</a:t>
            </a:r>
            <a:r>
              <a:rPr lang="en-US" dirty="0"/>
              <a:t>prokurimi </a:t>
            </a:r>
            <a:r>
              <a:rPr lang="sq-AL" dirty="0"/>
              <a:t>.</a:t>
            </a:r>
            <a:endParaRPr lang="en-US" dirty="0"/>
          </a:p>
          <a:p>
            <a:r>
              <a:rPr lang="en-US" dirty="0" err="1"/>
              <a:t>Modelet</a:t>
            </a:r>
            <a:r>
              <a:rPr lang="en-US" dirty="0"/>
              <a:t> e </a:t>
            </a:r>
            <a:r>
              <a:rPr lang="en-US" dirty="0" err="1"/>
              <a:t>ofertes</a:t>
            </a:r>
            <a:r>
              <a:rPr lang="en-US" dirty="0"/>
              <a:t> </a:t>
            </a:r>
            <a:r>
              <a:rPr lang="en-US" dirty="0" err="1"/>
              <a:t>financiar</a:t>
            </a:r>
            <a:r>
              <a:rPr lang="en-US" dirty="0"/>
              <a:t> apo </a:t>
            </a:r>
            <a:r>
              <a:rPr lang="en-US" dirty="0" err="1"/>
              <a:t>lista</a:t>
            </a:r>
            <a:r>
              <a:rPr lang="en-US" dirty="0"/>
              <a:t> e </a:t>
            </a:r>
            <a:r>
              <a:rPr lang="en-US" dirty="0" err="1"/>
              <a:t>cmimeve</a:t>
            </a:r>
            <a:r>
              <a:rPr lang="en-US" dirty="0"/>
              <a:t> </a:t>
            </a:r>
            <a:r>
              <a:rPr lang="en-US" dirty="0" err="1"/>
              <a:t>eshte</a:t>
            </a:r>
            <a:r>
              <a:rPr lang="en-US" dirty="0"/>
              <a:t>  document  I </a:t>
            </a:r>
            <a:r>
              <a:rPr lang="en-US" dirty="0" err="1"/>
              <a:t>ndara</a:t>
            </a:r>
            <a:r>
              <a:rPr lang="en-US" dirty="0"/>
              <a:t> </a:t>
            </a:r>
            <a:r>
              <a:rPr lang="en-US" dirty="0" err="1"/>
              <a:t>nga</a:t>
            </a:r>
            <a:r>
              <a:rPr lang="en-US" dirty="0"/>
              <a:t> </a:t>
            </a:r>
            <a:r>
              <a:rPr lang="en-US" dirty="0" err="1"/>
              <a:t>dosja</a:t>
            </a:r>
            <a:r>
              <a:rPr lang="en-US" dirty="0"/>
              <a:t> e </a:t>
            </a:r>
            <a:r>
              <a:rPr lang="en-US" dirty="0" err="1"/>
              <a:t>tenderit</a:t>
            </a:r>
            <a:r>
              <a:rPr lang="en-US" dirty="0"/>
              <a:t> </a:t>
            </a:r>
            <a:r>
              <a:rPr lang="en-US" dirty="0" err="1"/>
              <a:t>dhe</a:t>
            </a:r>
            <a:r>
              <a:rPr lang="en-US" dirty="0"/>
              <a:t> </a:t>
            </a:r>
            <a:r>
              <a:rPr lang="en-US" dirty="0" err="1"/>
              <a:t>ngarkohet</a:t>
            </a:r>
            <a:r>
              <a:rPr lang="en-US" dirty="0"/>
              <a:t> </a:t>
            </a:r>
            <a:r>
              <a:rPr lang="en-US" dirty="0" err="1"/>
              <a:t>si</a:t>
            </a:r>
            <a:r>
              <a:rPr lang="en-US" dirty="0"/>
              <a:t> </a:t>
            </a:r>
            <a:r>
              <a:rPr lang="en-US" dirty="0" err="1"/>
              <a:t>dokumnet</a:t>
            </a:r>
            <a:r>
              <a:rPr lang="en-US" dirty="0"/>
              <a:t> I </a:t>
            </a:r>
            <a:r>
              <a:rPr lang="en-US" dirty="0" err="1"/>
              <a:t>veqant</a:t>
            </a:r>
            <a:r>
              <a:rPr lang="en-US" dirty="0"/>
              <a:t> ne e</a:t>
            </a:r>
            <a:r>
              <a:rPr lang="sq-AL" dirty="0"/>
              <a:t>-</a:t>
            </a:r>
            <a:r>
              <a:rPr lang="en-US" dirty="0" err="1"/>
              <a:t>prokurim</a:t>
            </a:r>
            <a:r>
              <a:rPr lang="sq-AL" dirty="0"/>
              <a:t>.</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18B602E-255D-43AF-84C6-842A0E86BA24}" type="slidenum">
              <a:rPr kumimoji="0" lang="el-GR" altLang="el-G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l-GR" altLang="el-G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480884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18B602E-255D-43AF-84C6-842A0E86BA24}" type="slidenum">
              <a:rPr kumimoji="0" lang="el-GR" altLang="el-G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l-GR" altLang="el-G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737516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dirty="0" err="1"/>
              <a:t>ku</a:t>
            </a:r>
            <a:r>
              <a:rPr lang="en-US" dirty="0"/>
              <a:t> </a:t>
            </a:r>
            <a:r>
              <a:rPr lang="en-US" dirty="0" err="1"/>
              <a:t>pergaditja</a:t>
            </a:r>
            <a:r>
              <a:rPr lang="en-US" dirty="0"/>
              <a:t> e </a:t>
            </a:r>
            <a:r>
              <a:rPr lang="en-US" dirty="0" err="1"/>
              <a:t>dokumentacionit</a:t>
            </a:r>
            <a:r>
              <a:rPr lang="en-US" dirty="0"/>
              <a:t> </a:t>
            </a:r>
            <a:r>
              <a:rPr lang="en-US" dirty="0" err="1"/>
              <a:t>te</a:t>
            </a:r>
            <a:r>
              <a:rPr lang="en-US" dirty="0"/>
              <a:t> </a:t>
            </a:r>
            <a:r>
              <a:rPr lang="en-US" dirty="0" err="1"/>
              <a:t>plote</a:t>
            </a:r>
            <a:r>
              <a:rPr lang="en-US" dirty="0"/>
              <a:t> </a:t>
            </a:r>
            <a:r>
              <a:rPr lang="en-US" dirty="0" err="1"/>
              <a:t>te</a:t>
            </a:r>
            <a:r>
              <a:rPr lang="en-US" dirty="0"/>
              <a:t> </a:t>
            </a:r>
            <a:r>
              <a:rPr lang="en-US" dirty="0" err="1"/>
              <a:t>tenderit</a:t>
            </a:r>
            <a:r>
              <a:rPr lang="en-US" dirty="0"/>
              <a:t> </a:t>
            </a:r>
            <a:r>
              <a:rPr lang="sq-AL" sz="1200" dirty="0">
                <a:latin typeface="Cambria" panose="02040503050406030204" pitchFamily="18" charset="0"/>
                <a:ea typeface="Cambria" panose="02040503050406030204" pitchFamily="18" charset="0"/>
              </a:rPr>
              <a:t>që do të lejonte një konkurrencë optimale dhe, që në përgjithësi, do të bënte të mundur të merrej një vendim për shpalljen e fituesit </a:t>
            </a:r>
            <a:endParaRPr lang="en-US" sz="1200" dirty="0">
              <a:latin typeface="Cambria" panose="02040503050406030204" pitchFamily="18" charset="0"/>
              <a:ea typeface="Cambria" panose="020405030504060302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latin typeface="Cambria" panose="02040503050406030204" pitchFamily="18" charset="0"/>
                <a:ea typeface="Cambria" panose="02040503050406030204" pitchFamily="18" charset="0"/>
              </a:rPr>
              <a:t>- </a:t>
            </a:r>
            <a:r>
              <a:rPr lang="sq-AL" sz="1200" dirty="0">
                <a:latin typeface="Cambria" panose="02040503050406030204" pitchFamily="18" charset="0"/>
                <a:ea typeface="Cambria" panose="02040503050406030204" pitchFamily="18" charset="0"/>
              </a:rPr>
              <a:t> njoftimi i tenderit, dorëzimi dhe hapja e ofertave, prezantimi i kritereve të kualifikimit dhe regjistrimi i procesit;</a:t>
            </a:r>
            <a:endParaRPr lang="en-US" sz="1200" dirty="0">
              <a:latin typeface="Cambria" panose="02040503050406030204" pitchFamily="18" charset="0"/>
              <a:ea typeface="Cambria" panose="020405030504060302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t>
            </a:r>
            <a:r>
              <a:rPr lang="sq-AL" sz="1200" dirty="0">
                <a:latin typeface="Cambria" panose="02040503050406030204" pitchFamily="18" charset="0"/>
                <a:ea typeface="Cambria" panose="02040503050406030204" pitchFamily="18" charset="0"/>
              </a:rPr>
              <a:t>që do të ekuilibrojnë në mënyrë të saktë dhe do të pasqyrojnë në mënyrën optimal natyrën dhe madhësinë e kontratës.</a:t>
            </a:r>
            <a:endParaRPr lang="en-US" sz="1200" dirty="0">
              <a:latin typeface="Cambria" panose="02040503050406030204" pitchFamily="18" charset="0"/>
              <a:ea typeface="Cambria" panose="02040503050406030204" pitchFamily="18" charset="0"/>
            </a:endParaRPr>
          </a:p>
          <a:p>
            <a:endParaRPr lang="sq-AL"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18B602E-255D-43AF-84C6-842A0E86BA24}" type="slidenum">
              <a:rPr kumimoji="0" lang="el-GR" altLang="el-G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l-GR" altLang="el-G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809250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latin typeface="Cambria" panose="02040503050406030204" pitchFamily="18" charset="0"/>
                <a:ea typeface="Cambria" panose="02040503050406030204" pitchFamily="18" charset="0"/>
              </a:rPr>
              <a:t>- </a:t>
            </a:r>
            <a:r>
              <a:rPr lang="sq-AL" sz="1200" dirty="0">
                <a:latin typeface="Cambria" panose="02040503050406030204" pitchFamily="18" charset="0"/>
                <a:ea typeface="Cambria" panose="02040503050406030204" pitchFamily="18" charset="0"/>
              </a:rPr>
              <a:t>Udhëzimi për ofertuesit është një formë standarde që nuk ka nevojë të plotësohet nga AK. </a:t>
            </a:r>
          </a:p>
          <a:p>
            <a:pPr marL="0" indent="0">
              <a:buNone/>
            </a:pPr>
            <a:endParaRPr lang="en-US" sz="1200" dirty="0">
              <a:latin typeface="Cambria" panose="02040503050406030204" pitchFamily="18" charset="0"/>
              <a:ea typeface="Cambria" panose="02040503050406030204" pitchFamily="18" charset="0"/>
            </a:endParaRPr>
          </a:p>
          <a:p>
            <a:pPr marL="171450" indent="-171450">
              <a:buFontTx/>
              <a:buChar char="-"/>
            </a:pPr>
            <a:r>
              <a:rPr lang="sq-AL" sz="1200" dirty="0">
                <a:latin typeface="Cambria" panose="02040503050406030204" pitchFamily="18" charset="0"/>
                <a:ea typeface="Cambria" panose="02040503050406030204" pitchFamily="18" charset="0"/>
              </a:rPr>
              <a:t>Zyrtari i prokurimit duhet të plotësojnë fletën e të dhënave tenderit për secilin aktivitet të prokurimit.</a:t>
            </a:r>
            <a:endParaRPr lang="en-US" sz="1200" dirty="0">
              <a:latin typeface="Cambria" panose="02040503050406030204" pitchFamily="18" charset="0"/>
              <a:ea typeface="Cambria" panose="02040503050406030204" pitchFamily="18" charset="0"/>
            </a:endParaRPr>
          </a:p>
          <a:p>
            <a:pPr marL="171450" indent="-171450">
              <a:buFontTx/>
              <a:buChar char="-"/>
            </a:pPr>
            <a:endParaRPr lang="en-US" sz="1200" dirty="0">
              <a:latin typeface="Cambria" panose="02040503050406030204" pitchFamily="18" charset="0"/>
              <a:ea typeface="Cambria" panose="02040503050406030204" pitchFamily="18" charset="0"/>
            </a:endParaRPr>
          </a:p>
          <a:p>
            <a:pPr marL="171450" indent="-171450">
              <a:buFontTx/>
              <a:buChar char="-"/>
            </a:pPr>
            <a:endParaRPr lang="en-US" sz="1200" dirty="0">
              <a:latin typeface="Cambria" panose="02040503050406030204" pitchFamily="18" charset="0"/>
              <a:ea typeface="Cambria" panose="02040503050406030204" pitchFamily="18" charset="0"/>
            </a:endParaRPr>
          </a:p>
          <a:p>
            <a:pPr marL="0" indent="0">
              <a:buFontTx/>
              <a:buNone/>
            </a:pPr>
            <a:r>
              <a:rPr lang="en-US" sz="1200" dirty="0" err="1">
                <a:latin typeface="Cambria" panose="02040503050406030204" pitchFamily="18" charset="0"/>
                <a:ea typeface="Cambria" panose="02040503050406030204" pitchFamily="18" charset="0"/>
              </a:rPr>
              <a:t>Pjesa</a:t>
            </a:r>
            <a:r>
              <a:rPr lang="en-US" sz="1200" dirty="0">
                <a:latin typeface="Cambria" panose="02040503050406030204" pitchFamily="18" charset="0"/>
                <a:ea typeface="Cambria" panose="02040503050406030204" pitchFamily="18" charset="0"/>
              </a:rPr>
              <a:t> B- </a:t>
            </a:r>
            <a:r>
              <a:rPr lang="sq-AL" sz="1200" dirty="0">
                <a:latin typeface="Cambria" panose="02040503050406030204" pitchFamily="18" charset="0"/>
                <a:ea typeface="Cambria" panose="02040503050406030204" pitchFamily="18" charset="0"/>
              </a:rPr>
              <a:t>përmban kushtet që duhet ti pranojë tenderuesi që konkurron, kështu që nuk lejohen negociata</a:t>
            </a:r>
            <a:r>
              <a:rPr lang="en-US" sz="1200" dirty="0">
                <a:latin typeface="Cambria" panose="02040503050406030204" pitchFamily="18" charset="0"/>
                <a:ea typeface="Cambria" panose="02040503050406030204" pitchFamily="18" charset="0"/>
              </a:rPr>
              <a:t>.</a:t>
            </a:r>
          </a:p>
          <a:p>
            <a:pPr marL="0" indent="0">
              <a:buFontTx/>
              <a:buNone/>
            </a:pPr>
            <a:r>
              <a:rPr lang="en-US" sz="1200" dirty="0">
                <a:latin typeface="Cambria" panose="02040503050406030204" pitchFamily="18" charset="0"/>
                <a:ea typeface="Cambria" panose="02040503050406030204" pitchFamily="18" charset="0"/>
              </a:rPr>
              <a:t> KPK –jane standard </a:t>
            </a:r>
            <a:r>
              <a:rPr lang="en-US" sz="1200" dirty="0" err="1">
                <a:latin typeface="Cambria" panose="02040503050406030204" pitchFamily="18" charset="0"/>
                <a:ea typeface="Cambria" panose="02040503050406030204" pitchFamily="18" charset="0"/>
              </a:rPr>
              <a:t>dhe</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nuk</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lejohen</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te</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behen</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ndryshime</a:t>
            </a:r>
            <a:r>
              <a:rPr lang="en-US" sz="1200" dirty="0">
                <a:latin typeface="Cambria" panose="02040503050406030204" pitchFamily="18" charset="0"/>
                <a:ea typeface="Cambria" panose="02040503050406030204" pitchFamily="18" charset="0"/>
              </a:rPr>
              <a:t> apo </a:t>
            </a:r>
            <a:r>
              <a:rPr lang="en-US" sz="1200" dirty="0" err="1">
                <a:latin typeface="Cambria" panose="02040503050406030204" pitchFamily="18" charset="0"/>
                <a:ea typeface="Cambria" panose="02040503050406030204" pitchFamily="18" charset="0"/>
              </a:rPr>
              <a:t>permiresime</a:t>
            </a:r>
            <a:endParaRPr lang="en-US" sz="1200" dirty="0">
              <a:latin typeface="Cambria" panose="02040503050406030204" pitchFamily="18" charset="0"/>
              <a:ea typeface="Cambria" panose="02040503050406030204" pitchFamily="18" charset="0"/>
            </a:endParaRPr>
          </a:p>
          <a:p>
            <a:pPr marL="0" indent="0">
              <a:buFontTx/>
              <a:buNone/>
            </a:pPr>
            <a:r>
              <a:rPr lang="en-US" sz="1200" dirty="0">
                <a:latin typeface="Cambria" panose="02040503050406030204" pitchFamily="18" charset="0"/>
                <a:ea typeface="Cambria" panose="02040503050406030204" pitchFamily="18" charset="0"/>
              </a:rPr>
              <a:t>KVK- keto </a:t>
            </a:r>
            <a:r>
              <a:rPr lang="en-US" sz="1200" dirty="0" err="1">
                <a:latin typeface="Cambria" panose="02040503050406030204" pitchFamily="18" charset="0"/>
                <a:ea typeface="Cambria" panose="02040503050406030204" pitchFamily="18" charset="0"/>
              </a:rPr>
              <a:t>duhet</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te</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plotesohen</a:t>
            </a:r>
            <a:r>
              <a:rPr lang="en-US" sz="1200" dirty="0">
                <a:latin typeface="Cambria" panose="02040503050406030204" pitchFamily="18" charset="0"/>
                <a:ea typeface="Cambria" panose="02040503050406030204" pitchFamily="18" charset="0"/>
              </a:rPr>
              <a:t> se </a:t>
            </a:r>
            <a:r>
              <a:rPr lang="en-US" sz="1200" dirty="0" err="1">
                <a:latin typeface="Cambria" panose="02040503050406030204" pitchFamily="18" charset="0"/>
                <a:ea typeface="Cambria" panose="02040503050406030204" pitchFamily="18" charset="0"/>
              </a:rPr>
              <a:t>bashku</a:t>
            </a:r>
            <a:r>
              <a:rPr lang="en-US" sz="1200" dirty="0">
                <a:latin typeface="Cambria" panose="02040503050406030204" pitchFamily="18" charset="0"/>
                <a:ea typeface="Cambria" panose="02040503050406030204" pitchFamily="18" charset="0"/>
              </a:rPr>
              <a:t> me </a:t>
            </a:r>
            <a:r>
              <a:rPr lang="en-US" sz="1200" dirty="0" err="1">
                <a:latin typeface="Cambria" panose="02040503050406030204" pitchFamily="18" charset="0"/>
                <a:ea typeface="Cambria" panose="02040503050406030204" pitchFamily="18" charset="0"/>
              </a:rPr>
              <a:t>dosjen</a:t>
            </a:r>
            <a:r>
              <a:rPr lang="en-US" sz="1200" dirty="0">
                <a:latin typeface="Cambria" panose="02040503050406030204" pitchFamily="18" charset="0"/>
                <a:ea typeface="Cambria" panose="02040503050406030204" pitchFamily="18" charset="0"/>
              </a:rPr>
              <a:t> e </a:t>
            </a:r>
            <a:r>
              <a:rPr lang="en-US" sz="1200" dirty="0" err="1">
                <a:latin typeface="Cambria" panose="02040503050406030204" pitchFamily="18" charset="0"/>
                <a:ea typeface="Cambria" panose="02040503050406030204" pitchFamily="18" charset="0"/>
              </a:rPr>
              <a:t>tenderit</a:t>
            </a:r>
            <a:endParaRPr lang="sq-AL" sz="1200" dirty="0">
              <a:latin typeface="Cambria" panose="02040503050406030204" pitchFamily="18" charset="0"/>
              <a:ea typeface="Cambria" panose="02040503050406030204" pitchFamily="18" charset="0"/>
            </a:endParaRPr>
          </a:p>
          <a:p>
            <a:endParaRPr lang="sq-AL"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18B602E-255D-43AF-84C6-842A0E86BA24}" type="slidenum">
              <a:rPr kumimoji="0" lang="el-GR" altLang="el-G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l-GR" altLang="el-G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361884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latin typeface="Cambria" panose="02040503050406030204" pitchFamily="18" charset="0"/>
                <a:ea typeface="Cambria" panose="02040503050406030204" pitchFamily="18" charset="0"/>
              </a:rPr>
              <a:t>-</a:t>
            </a:r>
            <a:r>
              <a:rPr lang="sq-AL" sz="1200" dirty="0">
                <a:latin typeface="Cambria" panose="02040503050406030204" pitchFamily="18" charset="0"/>
                <a:ea typeface="Cambria" panose="02040503050406030204" pitchFamily="18" charset="0"/>
              </a:rPr>
              <a:t>OE nuk duhet të nënshkruajnë </a:t>
            </a:r>
            <a:r>
              <a:rPr lang="sq-AL" sz="1200" dirty="0" err="1">
                <a:latin typeface="Cambria" panose="02040503050406030204" pitchFamily="18" charset="0"/>
                <a:ea typeface="Cambria" panose="02040503050406030204" pitchFamily="18" charset="0"/>
              </a:rPr>
              <a:t>manualisht</a:t>
            </a:r>
            <a:r>
              <a:rPr lang="sq-AL" sz="1200" dirty="0">
                <a:latin typeface="Cambria" panose="02040503050406030204" pitchFamily="18" charset="0"/>
                <a:ea typeface="Cambria" panose="02040503050406030204" pitchFamily="18" charset="0"/>
              </a:rPr>
              <a:t> formularin e tenderit ( i cili </a:t>
            </a:r>
            <a:r>
              <a:rPr lang="sq-AL" sz="1200" dirty="0" err="1">
                <a:latin typeface="Cambria" panose="02040503050406030204" pitchFamily="18" charset="0"/>
                <a:ea typeface="Cambria" panose="02040503050406030204" pitchFamily="18" charset="0"/>
              </a:rPr>
              <a:t>gjenerohet</a:t>
            </a:r>
            <a:r>
              <a:rPr lang="sq-AL" sz="1200" dirty="0">
                <a:latin typeface="Cambria" panose="02040503050406030204" pitchFamily="18" charset="0"/>
                <a:ea typeface="Cambria" panose="02040503050406030204" pitchFamily="18" charset="0"/>
              </a:rPr>
              <a:t> nga sistemi) dhe listën e çmimeve, pavarësisht se a është përdorë Lista e çmimeve standarde ose jo-standarde. </a:t>
            </a:r>
          </a:p>
          <a:p>
            <a:endParaRPr lang="sq-AL"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18B602E-255D-43AF-84C6-842A0E86BA24}" type="slidenum">
              <a:rPr kumimoji="0" lang="el-GR" altLang="el-G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l-GR" altLang="el-G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501016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 Ne </a:t>
            </a:r>
            <a:r>
              <a:rPr lang="en-US" dirty="0" err="1"/>
              <a:t>rastet</a:t>
            </a:r>
            <a:r>
              <a:rPr lang="en-US" dirty="0"/>
              <a:t> </a:t>
            </a:r>
            <a:r>
              <a:rPr lang="en-US" dirty="0" err="1"/>
              <a:t>kur</a:t>
            </a:r>
            <a:r>
              <a:rPr lang="en-US" dirty="0"/>
              <a:t> AK </a:t>
            </a:r>
            <a:r>
              <a:rPr lang="en-US" dirty="0" err="1"/>
              <a:t>nuk</a:t>
            </a:r>
            <a:r>
              <a:rPr lang="en-US" dirty="0"/>
              <a:t> </a:t>
            </a:r>
            <a:r>
              <a:rPr lang="en-US" dirty="0" err="1"/>
              <a:t>lejon</a:t>
            </a:r>
            <a:r>
              <a:rPr lang="en-US" dirty="0"/>
              <a:t> </a:t>
            </a:r>
            <a:r>
              <a:rPr lang="en-US" dirty="0" err="1"/>
              <a:t>cmimin</a:t>
            </a:r>
            <a:r>
              <a:rPr lang="en-US" dirty="0"/>
              <a:t> me </a:t>
            </a:r>
            <a:r>
              <a:rPr lang="en-US" dirty="0" err="1"/>
              <a:t>shum</a:t>
            </a:r>
            <a:r>
              <a:rPr lang="en-US" dirty="0"/>
              <a:t> se  </a:t>
            </a:r>
            <a:r>
              <a:rPr lang="sq-AL" sz="1200" dirty="0">
                <a:latin typeface="Cambria" panose="02040503050406030204" pitchFamily="18" charset="0"/>
                <a:ea typeface="Cambria" panose="02040503050406030204" pitchFamily="18" charset="0"/>
              </a:rPr>
              <a:t>dy (2) numra pas pikës dhjetore</a:t>
            </a:r>
            <a:r>
              <a:rPr lang="en-US" sz="1200" dirty="0">
                <a:latin typeface="Cambria" panose="02040503050406030204" pitchFamily="18" charset="0"/>
                <a:ea typeface="Cambria" panose="02040503050406030204" pitchFamily="18" charset="0"/>
              </a:rPr>
              <a:t> DT ,</a:t>
            </a:r>
            <a:r>
              <a:rPr lang="en-US" sz="1200" dirty="0" err="1">
                <a:latin typeface="Cambria" panose="02040503050406030204" pitchFamily="18" charset="0"/>
                <a:ea typeface="Cambria" panose="02040503050406030204" pitchFamily="18" charset="0"/>
              </a:rPr>
              <a:t>ofertat</a:t>
            </a:r>
            <a:r>
              <a:rPr lang="en-US" sz="1200" dirty="0">
                <a:latin typeface="Cambria" panose="02040503050406030204" pitchFamily="18" charset="0"/>
                <a:ea typeface="Cambria" panose="02040503050406030204" pitchFamily="18" charset="0"/>
              </a:rPr>
              <a:t> me </a:t>
            </a:r>
            <a:r>
              <a:rPr lang="en-US" sz="1200" dirty="0" err="1">
                <a:latin typeface="Cambria" panose="02040503050406030204" pitchFamily="18" charset="0"/>
                <a:ea typeface="Cambria" panose="02040503050406030204" pitchFamily="18" charset="0"/>
              </a:rPr>
              <a:t>cmime</a:t>
            </a:r>
            <a:r>
              <a:rPr lang="en-US" sz="1200" dirty="0">
                <a:latin typeface="Cambria" panose="02040503050406030204" pitchFamily="18" charset="0"/>
                <a:ea typeface="Cambria" panose="02040503050406030204" pitchFamily="18" charset="0"/>
              </a:rPr>
              <a:t> me </a:t>
            </a:r>
            <a:r>
              <a:rPr lang="en-US" sz="1200" dirty="0" err="1">
                <a:latin typeface="Cambria" panose="02040503050406030204" pitchFamily="18" charset="0"/>
                <a:ea typeface="Cambria" panose="02040503050406030204" pitchFamily="18" charset="0"/>
              </a:rPr>
              <a:t>me</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shum</a:t>
            </a:r>
            <a:r>
              <a:rPr lang="en-US" sz="1200" dirty="0">
                <a:latin typeface="Cambria" panose="02040503050406030204" pitchFamily="18" charset="0"/>
                <a:ea typeface="Cambria" panose="02040503050406030204" pitchFamily="18" charset="0"/>
              </a:rPr>
              <a:t> se </a:t>
            </a:r>
            <a:r>
              <a:rPr lang="en-US" sz="1200" dirty="0" err="1">
                <a:latin typeface="Cambria" panose="02040503050406030204" pitchFamily="18" charset="0"/>
                <a:ea typeface="Cambria" panose="02040503050406030204" pitchFamily="18" charset="0"/>
              </a:rPr>
              <a:t>dy</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numra</a:t>
            </a:r>
            <a:r>
              <a:rPr lang="en-US" sz="1200" dirty="0">
                <a:latin typeface="Cambria" panose="02040503050406030204" pitchFamily="18" charset="0"/>
                <a:ea typeface="Cambria" panose="02040503050406030204" pitchFamily="18" charset="0"/>
              </a:rPr>
              <a:t> pas </a:t>
            </a:r>
            <a:r>
              <a:rPr lang="en-US" sz="1200" dirty="0" err="1">
                <a:latin typeface="Cambria" panose="02040503050406030204" pitchFamily="18" charset="0"/>
                <a:ea typeface="Cambria" panose="02040503050406030204" pitchFamily="18" charset="0"/>
              </a:rPr>
              <a:t>presjes</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dhejtore</a:t>
            </a:r>
            <a:r>
              <a:rPr lang="en-US" sz="1200" dirty="0">
                <a:latin typeface="Cambria" panose="02040503050406030204" pitchFamily="18" charset="0"/>
                <a:ea typeface="Cambria" panose="02040503050406030204" pitchFamily="18" charset="0"/>
              </a:rPr>
              <a:t> </a:t>
            </a:r>
            <a:r>
              <a:rPr lang="sq-AL" sz="1200" dirty="0">
                <a:latin typeface="Cambria" panose="02040503050406030204" pitchFamily="18" charset="0"/>
                <a:ea typeface="Cambria" panose="02040503050406030204" pitchFamily="18" charset="0"/>
              </a:rPr>
              <a:t> do të konsiderohet e papërgjegjshme. </a:t>
            </a:r>
          </a:p>
          <a:p>
            <a:endParaRPr lang="sq-AL"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18B602E-255D-43AF-84C6-842A0E86BA24}" type="slidenum">
              <a:rPr kumimoji="0" lang="el-GR" altLang="el-G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l-GR" altLang="el-GR"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8172028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hu-HU"/>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hu-HU"/>
              <a:t>Click to edit Master text styles</a:t>
            </a:r>
          </a:p>
          <a:p>
            <a:pPr lvl="1"/>
            <a:r>
              <a:rPr lang="hu-HU"/>
              <a:t>Second level</a:t>
            </a:r>
          </a:p>
          <a:p>
            <a:pPr lvl="2"/>
            <a:r>
              <a:rPr lang="hu-HU"/>
              <a:t>Third level</a:t>
            </a:r>
          </a:p>
          <a:p>
            <a:pPr lvl="3"/>
            <a:r>
              <a:rPr lang="hu-HU"/>
              <a:t>Fourth level</a:t>
            </a:r>
          </a:p>
          <a:p>
            <a:pPr lvl="4"/>
            <a:r>
              <a:rPr lang="hu-HU"/>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FA5691F-8BC0-4F3D-BF68-1AA2779AD494}" type="datetime1">
              <a:rPr lang="en-US" smtClean="0"/>
              <a:t>4/16/2024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Departamenti per Trajnime/KRPP</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2C2D91-5140-E643-83AC-7A21B4B6FCA7}" type="slidenum">
              <a:rPr lang="en-US" smtClean="0"/>
              <a:pPr/>
              <a:t>‹#›</a:t>
            </a:fld>
            <a:endParaRPr lang="en-US"/>
          </a:p>
        </p:txBody>
      </p:sp>
    </p:spTree>
    <p:extLst>
      <p:ext uri="{BB962C8B-B14F-4D97-AF65-F5344CB8AC3E}">
        <p14:creationId xmlns:p14="http://schemas.microsoft.com/office/powerpoint/2010/main" val="2959385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3" name="TextBox 2"/>
          <p:cNvSpPr txBox="1"/>
          <p:nvPr userDrawn="1"/>
        </p:nvSpPr>
        <p:spPr>
          <a:xfrm>
            <a:off x="5141917" y="6328906"/>
            <a:ext cx="582211" cy="369332"/>
          </a:xfrm>
          <a:prstGeom prst="rect">
            <a:avLst/>
          </a:prstGeom>
          <a:noFill/>
        </p:spPr>
        <p:txBody>
          <a:bodyPr wrap="none" rtlCol="0">
            <a:spAutoFit/>
          </a:bodyPr>
          <a:lstStyle/>
          <a:p>
            <a:fld id="{74BD3778-56CC-4EF1-B762-0A0033F5FC09}" type="slidenum">
              <a:rPr lang="el-GR" smtClean="0"/>
              <a:pPr/>
              <a:t>‹#›</a:t>
            </a:fld>
            <a:endParaRPr lang="el-GR" dirty="0"/>
          </a:p>
        </p:txBody>
      </p:sp>
    </p:spTree>
    <p:extLst>
      <p:ext uri="{BB962C8B-B14F-4D97-AF65-F5344CB8AC3E}">
        <p14:creationId xmlns:p14="http://schemas.microsoft.com/office/powerpoint/2010/main" val="4133933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file:///\\http\europa.eu\abc\symbols\emblem\images\flag_1.gif" TargetMode="External"/><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1028" name="Picture 27" descr="Plane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3" name="Picture 2" descr="http://europa.eu/abc/symbols/emblem/images/flag_1.gif"/>
          <p:cNvPicPr>
            <a:picLocks noChangeAspect="1" noChangeArrowheads="1"/>
          </p:cNvPicPr>
          <p:nvPr userDrawn="1"/>
        </p:nvPicPr>
        <p:blipFill>
          <a:blip r:embed="rId7" r:link="rId8"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0"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a:latin typeface="Agency FB" pitchFamily="34" charset="0"/>
              </a:rPr>
              <a:t>An EU funded project managed by the European Union Office in Kosovo </a:t>
            </a:r>
            <a:r>
              <a:rPr lang="en-US" altLang="el-GR" sz="1200" dirty="0">
                <a:latin typeface="Agency FB" pitchFamily="34" charset="0"/>
              </a:rPr>
              <a:t>and implemented by </a:t>
            </a:r>
          </a:p>
        </p:txBody>
      </p:sp>
      <p:pic>
        <p:nvPicPr>
          <p:cNvPr id="29" name="Picture 28" descr="baneri"/>
          <p:cNvPicPr/>
          <p:nvPr userDrawn="1"/>
        </p:nvPicPr>
        <p:blipFill>
          <a:blip r:embed="rId9"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10"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6" r:id="rId3"/>
    <p:sldLayoutId id="2147483717" r:id="rId4"/>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76200" y="1752600"/>
            <a:ext cx="9067800" cy="4825937"/>
          </a:xfrm>
          <a:prstGeom prst="rect">
            <a:avLst/>
          </a:prstGeom>
        </p:spPr>
        <p:txBody>
          <a:bodyPr wrap="square">
            <a:spAutoFit/>
          </a:bodyPr>
          <a:lstStyle/>
          <a:p>
            <a:pPr marL="0" marR="0" algn="ctr">
              <a:lnSpc>
                <a:spcPct val="115000"/>
              </a:lnSpc>
              <a:spcBef>
                <a:spcPts val="0"/>
              </a:spcBef>
              <a:spcAft>
                <a:spcPts val="1000"/>
              </a:spcAft>
            </a:pPr>
            <a:r>
              <a:rPr lang="sq-AL"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Përgatitja e Dosjes së tenderit</a:t>
            </a:r>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dhe</a:t>
            </a:r>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p>
          <a:p>
            <a:pPr marL="0" marR="0" algn="ctr">
              <a:lnSpc>
                <a:spcPct val="115000"/>
              </a:lnSpc>
              <a:spcBef>
                <a:spcPts val="0"/>
              </a:spcBef>
              <a:spcAft>
                <a:spcPts val="1000"/>
              </a:spcAft>
            </a:pPr>
            <a:r>
              <a:rPr lang="sq-AL" altLang="en-US" sz="2400" b="1" dirty="0">
                <a:solidFill>
                  <a:srgbClr val="002060"/>
                </a:solidFill>
              </a:rPr>
              <a:t>SPECIFIKIMET FUNKSIONALE DHE TEKNIKE</a:t>
            </a:r>
            <a:endParaRPr lang="en-US" sz="2400" b="1"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spcBef>
                <a:spcPts val="0"/>
              </a:spcBef>
              <a:spcAft>
                <a:spcPts val="1000"/>
              </a:spcAft>
            </a:pPr>
            <a:r>
              <a:rPr lang="sq-AL" sz="3200" b="1" dirty="0">
                <a:solidFill>
                  <a:srgbClr val="002060"/>
                </a:solidFill>
                <a:latin typeface="Cambria" panose="02040503050406030204" pitchFamily="18" charset="0"/>
                <a:ea typeface="Cambria" panose="02040503050406030204" pitchFamily="18" charset="0"/>
              </a:rPr>
              <a:t>Modul</a:t>
            </a:r>
            <a:r>
              <a:rPr lang="en-US" sz="3200" b="1" dirty="0" err="1">
                <a:solidFill>
                  <a:srgbClr val="002060"/>
                </a:solidFill>
                <a:latin typeface="Cambria" panose="02040503050406030204" pitchFamily="18" charset="0"/>
                <a:ea typeface="Cambria" panose="02040503050406030204" pitchFamily="18" charset="0"/>
              </a:rPr>
              <a:t>i</a:t>
            </a:r>
            <a:r>
              <a:rPr lang="sq-AL" sz="3200" b="1" dirty="0">
                <a:solidFill>
                  <a:srgbClr val="002060"/>
                </a:solidFill>
                <a:latin typeface="Cambria" panose="02040503050406030204" pitchFamily="18" charset="0"/>
                <a:ea typeface="Cambria" panose="02040503050406030204" pitchFamily="18" charset="0"/>
              </a:rPr>
              <a:t> i </a:t>
            </a:r>
            <a:r>
              <a:rPr lang="en-US" sz="3200" b="1" dirty="0" err="1">
                <a:solidFill>
                  <a:srgbClr val="002060"/>
                </a:solidFill>
                <a:latin typeface="Cambria" panose="02040503050406030204" pitchFamily="18" charset="0"/>
                <a:ea typeface="Cambria" panose="02040503050406030204" pitchFamily="18" charset="0"/>
              </a:rPr>
              <a:t>tetë</a:t>
            </a:r>
            <a:r>
              <a:rPr lang="en-US" sz="3200" b="1" dirty="0">
                <a:solidFill>
                  <a:srgbClr val="002060"/>
                </a:solidFill>
                <a:latin typeface="Cambria" panose="02040503050406030204" pitchFamily="18" charset="0"/>
                <a:ea typeface="Cambria" panose="02040503050406030204" pitchFamily="18" charset="0"/>
              </a:rPr>
              <a:t> /2024</a:t>
            </a:r>
            <a:endParaRPr lang="sq-AL" sz="3200" b="1" dirty="0">
              <a:solidFill>
                <a:srgbClr val="002060"/>
              </a:solidFill>
              <a:latin typeface="Cambria" panose="02040503050406030204" pitchFamily="18" charset="0"/>
              <a:ea typeface="Cambria" panose="02040503050406030204" pitchFamily="18" charset="0"/>
            </a:endParaRPr>
          </a:p>
          <a:p>
            <a:pPr algn="ctr">
              <a:lnSpc>
                <a:spcPct val="115000"/>
              </a:lnSpc>
              <a:spcBef>
                <a:spcPts val="0"/>
              </a:spcBef>
              <a:spcAft>
                <a:spcPts val="1000"/>
              </a:spcAft>
            </a:pPr>
            <a:endParaRPr lang="sq-AL"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spcBef>
                <a:spcPts val="0"/>
              </a:spcBef>
              <a:spcAft>
                <a:spcPts val="1000"/>
              </a:spcAft>
            </a:pPr>
            <a:r>
              <a:rPr lang="sq-AL"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Departamenti për Trajnime / KRPP </a:t>
            </a:r>
            <a:r>
              <a:rPr lang="en-US" sz="32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endParaRPr lang="sq-AL" sz="3200"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spcBef>
                <a:spcPts val="0"/>
              </a:spcBef>
              <a:spcAft>
                <a:spcPts val="1000"/>
              </a:spcAft>
            </a:pPr>
            <a:endParaRPr lang="sq-AL" sz="3200" b="1" dirty="0">
              <a:solidFill>
                <a:srgbClr val="002060"/>
              </a:solidFill>
              <a:latin typeface="Cambria" panose="02040503050406030204" pitchFamily="18" charset="0"/>
              <a:ea typeface="Cambria" panose="02040503050406030204" pitchFamily="18" charset="0"/>
            </a:endParaRPr>
          </a:p>
          <a:p>
            <a:pPr marL="0" marR="0" algn="ctr">
              <a:lnSpc>
                <a:spcPct val="115000"/>
              </a:lnSpc>
              <a:spcBef>
                <a:spcPts val="0"/>
              </a:spcBef>
              <a:spcAft>
                <a:spcPts val="1000"/>
              </a:spcAft>
            </a:pPr>
            <a:endParaRPr lang="en-US" sz="3200" b="1" dirty="0">
              <a:latin typeface="Garamond" panose="02020404030301010803" pitchFamily="18" charset="0"/>
              <a:ea typeface="Calibri" panose="020F0502020204030204" pitchFamily="34" charset="0"/>
              <a:cs typeface="Times New Roman" panose="02020603050405020304" pitchFamily="18" charset="0"/>
            </a:endParaRPr>
          </a:p>
        </p:txBody>
      </p:sp>
      <p:pic>
        <p:nvPicPr>
          <p:cNvPr id="5" name="Picture 4" descr="C:\Users\agron\OneDrive\Desktop\PRB1\log.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445412"/>
            <a:ext cx="8305800" cy="10287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400" dirty="0">
                <a:latin typeface="Cambria" panose="02040503050406030204" pitchFamily="18" charset="0"/>
                <a:ea typeface="Cambria" panose="02040503050406030204" pitchFamily="18" charset="0"/>
              </a:rPr>
              <a:t> </a:t>
            </a:r>
            <a:r>
              <a:rPr lang="sq-AL" sz="2800" b="1" dirty="0">
                <a:solidFill>
                  <a:srgbClr val="002060"/>
                </a:solidFill>
                <a:latin typeface="Cambria" panose="02040503050406030204" pitchFamily="18" charset="0"/>
                <a:ea typeface="Cambria" panose="02040503050406030204" pitchFamily="18" charset="0"/>
              </a:rPr>
              <a:t>Përgjegjësitë për përgatitjen e DT</a:t>
            </a:r>
            <a:r>
              <a:rPr lang="en-US" sz="2800" b="1" dirty="0">
                <a:solidFill>
                  <a:srgbClr val="002060"/>
                </a:solidFill>
                <a:latin typeface="Cambria" panose="02040503050406030204" pitchFamily="18" charset="0"/>
                <a:ea typeface="Cambria" panose="02040503050406030204" pitchFamily="18" charset="0"/>
              </a:rPr>
              <a:t/>
            </a:r>
            <a:br>
              <a:rPr lang="en-US" sz="2800" b="1" dirty="0">
                <a:solidFill>
                  <a:srgbClr val="002060"/>
                </a:solidFill>
                <a:latin typeface="Cambria" panose="02040503050406030204" pitchFamily="18" charset="0"/>
                <a:ea typeface="Cambria" panose="02040503050406030204" pitchFamily="18" charset="0"/>
              </a:rPr>
            </a:br>
            <a:r>
              <a:rPr lang="en-US" sz="2800" b="1" dirty="0">
                <a:solidFill>
                  <a:srgbClr val="002060"/>
                </a:solidFill>
                <a:latin typeface="Cambria" panose="02040503050406030204" pitchFamily="18" charset="0"/>
                <a:ea typeface="Cambria" panose="02040503050406030204" pitchFamily="18" charset="0"/>
              </a:rPr>
              <a:t/>
            </a:r>
            <a:br>
              <a:rPr lang="en-US" sz="2800" b="1" dirty="0">
                <a:solidFill>
                  <a:srgbClr val="002060"/>
                </a:solidFill>
                <a:latin typeface="Cambria" panose="02040503050406030204" pitchFamily="18" charset="0"/>
                <a:ea typeface="Cambria" panose="02040503050406030204" pitchFamily="18" charset="0"/>
              </a:rPr>
            </a:b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143000"/>
            <a:ext cx="9144000" cy="5791200"/>
          </a:xfrm>
        </p:spPr>
        <p:txBody>
          <a:bodyPr/>
          <a:lstStyle/>
          <a:p>
            <a:r>
              <a:rPr lang="sq-AL" sz="2000" dirty="0">
                <a:latin typeface="Cambria" panose="02040503050406030204" pitchFamily="18" charset="0"/>
                <a:ea typeface="Cambria" panose="02040503050406030204" pitchFamily="18" charset="0"/>
              </a:rPr>
              <a:t>Zyrtari i Prokurimit ose Departamenti/Njësia e Prokurimit është përgjegjës për përgatitjen e dosjes së tenderit.  </a:t>
            </a:r>
            <a:endParaRPr lang="en-US"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Ai është plotësisht përgjegjës për </a:t>
            </a:r>
            <a:r>
              <a:rPr lang="sq-AL" sz="2000" b="1" dirty="0">
                <a:latin typeface="Cambria" panose="02040503050406030204" pitchFamily="18" charset="0"/>
                <a:ea typeface="Cambria" panose="02040503050406030204" pitchFamily="18" charset="0"/>
              </a:rPr>
              <a:t>përgatitjen e dokumenteve </a:t>
            </a:r>
            <a:r>
              <a:rPr lang="sq-AL" sz="2000" dirty="0">
                <a:latin typeface="Cambria" panose="02040503050406030204" pitchFamily="18" charset="0"/>
                <a:ea typeface="Cambria" panose="02040503050406030204" pitchFamily="18" charset="0"/>
              </a:rPr>
              <a:t>të </a:t>
            </a:r>
            <a:r>
              <a:rPr lang="sq-AL" sz="2000" b="1" dirty="0">
                <a:latin typeface="Cambria" panose="02040503050406030204" pitchFamily="18" charset="0"/>
                <a:ea typeface="Cambria" panose="02040503050406030204" pitchFamily="18" charset="0"/>
              </a:rPr>
              <a:t>tenderit,</a:t>
            </a:r>
            <a:r>
              <a:rPr lang="sq-AL" sz="2000"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kriteret e përzgjedhjes</a:t>
            </a:r>
            <a:r>
              <a:rPr lang="sq-AL" sz="2000" dirty="0">
                <a:latin typeface="Cambria" panose="02040503050406030204" pitchFamily="18" charset="0"/>
                <a:ea typeface="Cambria" panose="02040503050406030204" pitchFamily="18" charset="0"/>
              </a:rPr>
              <a:t>, si dhe </a:t>
            </a:r>
            <a:r>
              <a:rPr lang="sq-AL" sz="2000" b="1" dirty="0">
                <a:latin typeface="Cambria" panose="02040503050406030204" pitchFamily="18" charset="0"/>
                <a:ea typeface="Cambria" panose="02040503050406030204" pitchFamily="18" charset="0"/>
              </a:rPr>
              <a:t>kriteret e dhënies</a:t>
            </a:r>
            <a:r>
              <a:rPr lang="sq-AL" sz="2000" dirty="0">
                <a:latin typeface="Cambria" panose="02040503050406030204" pitchFamily="18" charset="0"/>
                <a:ea typeface="Cambria" panose="02040503050406030204" pitchFamily="18" charset="0"/>
              </a:rPr>
              <a:t>, ndërsa specifikimet teknike do të përgatiten nga struktura të specializuara në çështjen që do të prokurohet, brenda AK. </a:t>
            </a:r>
            <a:endParaRPr lang="en-US"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Në rastet e kontratave komplekse ose të veçanta, AK  mund të caktojë </a:t>
            </a:r>
            <a:r>
              <a:rPr lang="sq-AL" sz="2000" b="1" dirty="0">
                <a:latin typeface="Cambria" panose="02040503050406030204" pitchFamily="18" charset="0"/>
                <a:ea typeface="Cambria" panose="02040503050406030204" pitchFamily="18" charset="0"/>
              </a:rPr>
              <a:t>ekspertë të jashtëm ose Kontraktorë</a:t>
            </a:r>
            <a:r>
              <a:rPr lang="sq-AL" sz="2000" dirty="0">
                <a:latin typeface="Cambria" panose="02040503050406030204" pitchFamily="18" charset="0"/>
                <a:ea typeface="Cambria" panose="02040503050406030204" pitchFamily="18" charset="0"/>
              </a:rPr>
              <a:t>, për të ndihmuar njësinë në hartimin e Dosjes së Tenderit </a:t>
            </a:r>
            <a:r>
              <a:rPr lang="en-US" sz="2000" dirty="0">
                <a:latin typeface="Cambria" panose="02040503050406030204" pitchFamily="18" charset="0"/>
                <a:ea typeface="Cambria" panose="02040503050406030204" pitchFamily="18" charset="0"/>
              </a:rPr>
              <a:t>.</a:t>
            </a:r>
            <a:r>
              <a:rPr lang="sq-AL" sz="2000" dirty="0">
                <a:latin typeface="Cambria" panose="02040503050406030204" pitchFamily="18" charset="0"/>
                <a:ea typeface="Cambria" panose="02040503050406030204" pitchFamily="18" charset="0"/>
              </a:rPr>
              <a:t> </a:t>
            </a:r>
            <a:endParaRPr lang="en-US" sz="2000" dirty="0">
              <a:latin typeface="Cambria" panose="02040503050406030204" pitchFamily="18" charset="0"/>
              <a:ea typeface="Cambria" panose="02040503050406030204" pitchFamily="18" charset="0"/>
            </a:endParaRPr>
          </a:p>
          <a:p>
            <a:r>
              <a:rPr lang="en-US" sz="2000" dirty="0" err="1">
                <a:latin typeface="Cambria" panose="02040503050406030204" pitchFamily="18" charset="0"/>
                <a:ea typeface="Cambria" panose="02040503050406030204" pitchFamily="18" charset="0"/>
              </a:rPr>
              <a:t>Dosja</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tenderit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duhet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pergaditen</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 mënyrë që</a:t>
            </a:r>
            <a:r>
              <a:rPr lang="en-US" sz="2000" dirty="0">
                <a:latin typeface="Cambria" panose="02040503050406030204" pitchFamily="18" charset="0"/>
                <a:ea typeface="Cambria" panose="02040503050406030204" pitchFamily="18" charset="0"/>
              </a:rPr>
              <a:t> t</a:t>
            </a:r>
            <a:r>
              <a:rPr lang="sq-AL" sz="2000" dirty="0">
                <a:latin typeface="Cambria" panose="02040503050406030204" pitchFamily="18" charset="0"/>
                <a:ea typeface="Cambria" panose="02040503050406030204" pitchFamily="18" charset="0"/>
              </a:rPr>
              <a: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mos</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 favorizo</a:t>
            </a:r>
            <a:r>
              <a:rPr lang="en-US" sz="2000" dirty="0">
                <a:latin typeface="Cambria" panose="02040503050406030204" pitchFamily="18" charset="0"/>
                <a:ea typeface="Cambria" panose="02040503050406030204" pitchFamily="18" charset="0"/>
              </a:rPr>
              <a:t>j</a:t>
            </a:r>
            <a:r>
              <a:rPr lang="sq-AL" sz="2000" dirty="0">
                <a:latin typeface="Cambria" panose="02040503050406030204" pitchFamily="18" charset="0"/>
                <a:ea typeface="Cambria" panose="02040503050406030204" pitchFamily="18" charset="0"/>
              </a:rPr>
              <a:t> ose diskrimino</a:t>
            </a:r>
            <a:r>
              <a:rPr lang="en-US" sz="2000" dirty="0">
                <a:latin typeface="Cambria" panose="02040503050406030204" pitchFamily="18" charset="0"/>
                <a:ea typeface="Cambria" panose="02040503050406030204" pitchFamily="18" charset="0"/>
              </a:rPr>
              <a:t>j </a:t>
            </a:r>
            <a:r>
              <a:rPr lang="sq-AL" sz="2000" dirty="0">
                <a:latin typeface="Cambria" panose="02040503050406030204" pitchFamily="18" charset="0"/>
                <a:ea typeface="Cambria" panose="02040503050406030204" pitchFamily="18" charset="0"/>
              </a:rPr>
              <a:t>një ose më shumë Operatorëve Ekonomik potencial</a:t>
            </a:r>
            <a:r>
              <a:rPr lang="en-US" sz="2000" dirty="0">
                <a:latin typeface="Cambria" panose="02040503050406030204" pitchFamily="18" charset="0"/>
                <a:ea typeface="Cambria" panose="02040503050406030204" pitchFamily="18" charset="0"/>
              </a:rPr>
              <a:t>.</a:t>
            </a: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2209800" y="6356350"/>
            <a:ext cx="54102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a:t>
            </a:r>
            <a:r>
              <a:rPr kumimoji="0" lang="sq-AL" sz="1800" b="0" i="0" u="none" strike="noStrike" kern="1200" cap="none" spc="0" normalizeH="0" baseline="0" noProof="0" dirty="0">
                <a:ln>
                  <a:noFill/>
                </a:ln>
                <a:solidFill>
                  <a:srgbClr val="000000"/>
                </a:solidFill>
                <a:effectLst/>
                <a:uLnTx/>
                <a:uFillTx/>
                <a:latin typeface="Arial" charset="0"/>
                <a:ea typeface="+mn-ea"/>
                <a:cs typeface="+mn-cs"/>
              </a:rPr>
              <a:t>ë</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r Trajnime/KRPP</a:t>
            </a:r>
          </a:p>
        </p:txBody>
      </p:sp>
    </p:spTree>
    <p:extLst>
      <p:ext uri="{BB962C8B-B14F-4D97-AF65-F5344CB8AC3E}">
        <p14:creationId xmlns:p14="http://schemas.microsoft.com/office/powerpoint/2010/main" val="517546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sq-AL" sz="2400" b="1" dirty="0">
                <a:solidFill>
                  <a:srgbClr val="002060"/>
                </a:solidFill>
                <a:latin typeface="Cambria" panose="02040503050406030204" pitchFamily="18" charset="0"/>
                <a:ea typeface="Cambria" panose="02040503050406030204" pitchFamily="18" charset="0"/>
              </a:rPr>
              <a:t> </a:t>
            </a:r>
            <a:r>
              <a:rPr lang="sq-AL" sz="2800" b="1" dirty="0">
                <a:solidFill>
                  <a:srgbClr val="002060"/>
                </a:solidFill>
                <a:latin typeface="Cambria" panose="02040503050406030204" pitchFamily="18" charset="0"/>
                <a:ea typeface="Cambria" panose="02040503050406030204" pitchFamily="18" charset="0"/>
              </a:rPr>
              <a:t>Proceset për përgatitjen e Dosjes së Tenderit</a:t>
            </a:r>
          </a:p>
        </p:txBody>
      </p:sp>
      <p:sp>
        <p:nvSpPr>
          <p:cNvPr id="3" name="Content Placeholder 2"/>
          <p:cNvSpPr>
            <a:spLocks noGrp="1"/>
          </p:cNvSpPr>
          <p:nvPr>
            <p:ph idx="1"/>
          </p:nvPr>
        </p:nvSpPr>
        <p:spPr>
          <a:xfrm>
            <a:off x="0" y="2209800"/>
            <a:ext cx="9144000" cy="3916363"/>
          </a:xfrm>
        </p:spPr>
        <p:txBody>
          <a:bodyPr/>
          <a:lstStyle/>
          <a:p>
            <a:pPr>
              <a:buFont typeface="Wingdings" panose="05000000000000000000" pitchFamily="2" charset="2"/>
              <a:buChar char="§"/>
            </a:pPr>
            <a:r>
              <a:rPr lang="sq-AL" sz="2400" i="1" dirty="0">
                <a:latin typeface="Cambria" panose="02040503050406030204" pitchFamily="18" charset="0"/>
                <a:ea typeface="Cambria" panose="02040503050406030204" pitchFamily="18" charset="0"/>
              </a:rPr>
              <a:t>Përgatitja e Dokumenteve të Tenderit </a:t>
            </a:r>
          </a:p>
          <a:p>
            <a:pPr>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400" i="1" dirty="0">
                <a:latin typeface="Cambria" panose="02040503050406030204" pitchFamily="18" charset="0"/>
                <a:ea typeface="Cambria" panose="02040503050406030204" pitchFamily="18" charset="0"/>
              </a:rPr>
              <a:t>Publikimi në platformën e e-prokurimit</a:t>
            </a:r>
          </a:p>
          <a:p>
            <a:pPr lvl="0">
              <a:buFont typeface="Wingdings" panose="05000000000000000000" pitchFamily="2" charset="2"/>
              <a:buChar char="§"/>
            </a:pPr>
            <a:endParaRPr lang="en-US" sz="2400" i="1"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i="1" dirty="0">
                <a:latin typeface="Cambria" panose="02040503050406030204" pitchFamily="18" charset="0"/>
                <a:ea typeface="Cambria" panose="02040503050406030204" pitchFamily="18" charset="0"/>
              </a:rPr>
              <a:t>Sqarimet që duhet të ofrohen për OE</a:t>
            </a:r>
            <a:endParaRPr lang="en-US" sz="2400" dirty="0">
              <a:latin typeface="Cambria" panose="02040503050406030204" pitchFamily="18" charset="0"/>
              <a:ea typeface="Cambria" panose="02040503050406030204" pitchFamily="18" charset="0"/>
            </a:endParaRPr>
          </a:p>
          <a:p>
            <a:pPr lvl="0">
              <a:buNone/>
            </a:pPr>
            <a:endParaRPr lang="en-US" sz="2400" dirty="0">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981200" y="6356350"/>
            <a:ext cx="40386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1965538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sq-AL" sz="2800" b="1" dirty="0">
                <a:solidFill>
                  <a:srgbClr val="002060"/>
                </a:solidFill>
                <a:latin typeface="Cambria" panose="02040503050406030204" pitchFamily="18" charset="0"/>
                <a:ea typeface="Cambria" panose="02040503050406030204" pitchFamily="18" charset="0"/>
              </a:rPr>
              <a:t>Rregullat specifike për përgatitjen e dokumenteve te tenderit </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219200"/>
            <a:ext cx="9144000" cy="4953000"/>
          </a:xfrm>
        </p:spPr>
        <p:txBody>
          <a:bodyPr/>
          <a:lstStyle/>
          <a:p>
            <a:pPr marL="0" indent="0">
              <a:buNone/>
            </a:pPr>
            <a:r>
              <a:rPr lang="sq-AL" sz="2400" dirty="0">
                <a:latin typeface="Cambria" panose="02040503050406030204" pitchFamily="18" charset="0"/>
                <a:ea typeface="Cambria" panose="02040503050406030204" pitchFamily="18" charset="0"/>
              </a:rPr>
              <a:t>Është përgjegjësi e autoritetit kontraktues që:</a:t>
            </a:r>
            <a:endParaRPr lang="en-US" sz="2400" dirty="0">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a:p>
            <a:pPr lvl="0">
              <a:buFont typeface="Wingdings" panose="05000000000000000000" pitchFamily="2" charset="2"/>
              <a:buChar char="§"/>
            </a:pPr>
            <a:r>
              <a:rPr lang="en-US" sz="2400" dirty="0">
                <a:latin typeface="Cambria" panose="02040503050406030204" pitchFamily="18" charset="0"/>
                <a:ea typeface="Cambria" panose="02040503050406030204" pitchFamily="18" charset="0"/>
              </a:rPr>
              <a:t>T</a:t>
            </a:r>
            <a:r>
              <a:rPr lang="sq-AL" sz="2400" dirty="0">
                <a:latin typeface="Cambria" panose="02040503050406030204" pitchFamily="18" charset="0"/>
                <a:ea typeface="Cambria" panose="02040503050406030204" pitchFamily="18" charset="0"/>
              </a:rPr>
              <a:t>ë përgatisë </a:t>
            </a:r>
            <a:r>
              <a:rPr lang="sq-AL" sz="2400" b="1" dirty="0">
                <a:latin typeface="Cambria" panose="02040503050406030204" pitchFamily="18" charset="0"/>
                <a:ea typeface="Cambria" panose="02040503050406030204" pitchFamily="18" charset="0"/>
              </a:rPr>
              <a:t>dokumentacionin e plotë të tenderit</a:t>
            </a:r>
            <a:r>
              <a:rPr lang="sq-AL" sz="2400" dirty="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lvl="0">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pPr lvl="0">
              <a:buFont typeface="Wingdings" panose="05000000000000000000" pitchFamily="2" charset="2"/>
              <a:buChar char="§"/>
            </a:pPr>
            <a:r>
              <a:rPr lang="en-US" sz="2400" dirty="0">
                <a:latin typeface="Cambria" panose="02040503050406030204" pitchFamily="18" charset="0"/>
                <a:ea typeface="Cambria" panose="02040503050406030204" pitchFamily="18" charset="0"/>
              </a:rPr>
              <a:t>T</a:t>
            </a:r>
            <a:r>
              <a:rPr lang="sq-AL" sz="2400" dirty="0">
                <a:latin typeface="Cambria" panose="02040503050406030204" pitchFamily="18" charset="0"/>
                <a:ea typeface="Cambria" panose="02040503050406030204" pitchFamily="18" charset="0"/>
              </a:rPr>
              <a:t>ë sigurojë që të </a:t>
            </a:r>
            <a:r>
              <a:rPr lang="sq-AL" sz="2400" b="1" dirty="0">
                <a:latin typeface="Cambria" panose="02040503050406030204" pitchFamily="18" charset="0"/>
                <a:ea typeface="Cambria" panose="02040503050406030204" pitchFamily="18" charset="0"/>
              </a:rPr>
              <a:t>përmbushen të gjitha</a:t>
            </a:r>
            <a:r>
              <a:rPr lang="en-US" sz="2400" b="1" dirty="0">
                <a:latin typeface="Cambria" panose="02040503050406030204" pitchFamily="18" charset="0"/>
                <a:ea typeface="Cambria" panose="02040503050406030204" pitchFamily="18" charset="0"/>
              </a:rPr>
              <a:t> k</a:t>
            </a:r>
            <a:r>
              <a:rPr lang="sq-AL" sz="2400" b="1" dirty="0">
                <a:latin typeface="Cambria" panose="02040503050406030204" pitchFamily="18" charset="0"/>
                <a:ea typeface="Cambria" panose="02040503050406030204" pitchFamily="18" charset="0"/>
              </a:rPr>
              <a:t>ë</a:t>
            </a:r>
            <a:r>
              <a:rPr lang="en-US" sz="2400" b="1" dirty="0" err="1">
                <a:latin typeface="Cambria" panose="02040503050406030204" pitchFamily="18" charset="0"/>
                <a:ea typeface="Cambria" panose="02040503050406030204" pitchFamily="18" charset="0"/>
              </a:rPr>
              <a:t>rkesat</a:t>
            </a:r>
            <a:r>
              <a:rPr lang="sq-AL" sz="2400" b="1" dirty="0">
                <a:latin typeface="Cambria" panose="02040503050406030204" pitchFamily="18" charset="0"/>
                <a:ea typeface="Cambria" panose="02040503050406030204" pitchFamily="18" charset="0"/>
              </a:rPr>
              <a:t> ligjore </a:t>
            </a:r>
            <a:r>
              <a:rPr lang="sq-AL" sz="2400" dirty="0">
                <a:latin typeface="Cambria" panose="02040503050406030204" pitchFamily="18" charset="0"/>
                <a:ea typeface="Cambria" panose="02040503050406030204" pitchFamily="18" charset="0"/>
              </a:rPr>
              <a:t>në lidhje me procedurat e tenderit; </a:t>
            </a:r>
            <a:endParaRPr lang="en-US" sz="2400" dirty="0">
              <a:latin typeface="Cambria" panose="02040503050406030204" pitchFamily="18" charset="0"/>
              <a:ea typeface="Cambria" panose="02040503050406030204" pitchFamily="18" charset="0"/>
            </a:endParaRPr>
          </a:p>
          <a:p>
            <a:pPr lvl="0">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pPr lvl="0">
              <a:buFont typeface="Wingdings" panose="05000000000000000000" pitchFamily="2" charset="2"/>
              <a:buChar char="§"/>
            </a:pPr>
            <a:r>
              <a:rPr lang="en-US" sz="2400" dirty="0">
                <a:latin typeface="Cambria" panose="02040503050406030204" pitchFamily="18" charset="0"/>
                <a:ea typeface="Cambria" panose="02040503050406030204" pitchFamily="18" charset="0"/>
              </a:rPr>
              <a:t>T</a:t>
            </a:r>
            <a:r>
              <a:rPr lang="sq-AL" sz="2400" dirty="0">
                <a:latin typeface="Cambria" panose="02040503050406030204" pitchFamily="18" charset="0"/>
                <a:ea typeface="Cambria" panose="02040503050406030204" pitchFamily="18" charset="0"/>
              </a:rPr>
              <a:t>ë përfshijë </a:t>
            </a:r>
            <a:r>
              <a:rPr lang="sq-AL" sz="2400" b="1" dirty="0">
                <a:latin typeface="Cambria" panose="02040503050406030204" pitchFamily="18" charset="0"/>
                <a:ea typeface="Cambria" panose="02040503050406030204" pitchFamily="18" charset="0"/>
              </a:rPr>
              <a:t>kërkesat ekonomike, </a:t>
            </a:r>
            <a:r>
              <a:rPr lang="en-US" sz="2400" b="1" dirty="0" err="1">
                <a:latin typeface="Cambria" panose="02040503050406030204" pitchFamily="18" charset="0"/>
                <a:ea typeface="Cambria" panose="02040503050406030204" pitchFamily="18" charset="0"/>
              </a:rPr>
              <a:t>teknike</a:t>
            </a:r>
            <a:r>
              <a:rPr lang="en-US" sz="2400" b="1"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dhe të tjera</a:t>
            </a:r>
            <a:r>
              <a:rPr lang="en-US" sz="2400" dirty="0">
                <a:latin typeface="Cambria" panose="02040503050406030204" pitchFamily="18" charset="0"/>
                <a:ea typeface="Cambria" panose="02040503050406030204" pitchFamily="18" charset="0"/>
              </a:rPr>
              <a:t>.</a:t>
            </a:r>
          </a:p>
        </p:txBody>
      </p:sp>
      <p:sp>
        <p:nvSpPr>
          <p:cNvPr id="4" name="Footer Placeholder 3"/>
          <p:cNvSpPr>
            <a:spLocks noGrp="1"/>
          </p:cNvSpPr>
          <p:nvPr>
            <p:ph type="ftr" sz="quarter" idx="11"/>
          </p:nvPr>
        </p:nvSpPr>
        <p:spPr>
          <a:xfrm>
            <a:off x="2133600" y="6356350"/>
            <a:ext cx="38862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3209249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rPr>
              <a:t>Veprimet e nevojshme për përgatitjen e dokumenteve të tenderit </a:t>
            </a:r>
            <a:r>
              <a:rPr lang="en-US" sz="2800" b="1" dirty="0">
                <a:solidFill>
                  <a:srgbClr val="002060"/>
                </a:solidFill>
                <a:latin typeface="Cambria" panose="02040503050406030204" pitchFamily="18" charset="0"/>
                <a:ea typeface="Cambria" panose="02040503050406030204" pitchFamily="18" charset="0"/>
              </a:rPr>
              <a:t/>
            </a:r>
            <a:br>
              <a:rPr lang="en-US" sz="2800" b="1" dirty="0">
                <a:solidFill>
                  <a:srgbClr val="002060"/>
                </a:solidFill>
                <a:latin typeface="Cambria" panose="02040503050406030204" pitchFamily="18" charset="0"/>
                <a:ea typeface="Cambria" panose="02040503050406030204" pitchFamily="18" charset="0"/>
              </a:rPr>
            </a:b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146290"/>
            <a:ext cx="9144000" cy="5334000"/>
          </a:xfrm>
        </p:spPr>
        <p:txBody>
          <a:bodyPr/>
          <a:lstStyle/>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rPr>
              <a:t>Përcaktimi i kritereve përzgjedhjes</a:t>
            </a:r>
            <a:r>
              <a:rPr lang="en-US" sz="2400" dirty="0">
                <a:latin typeface="Cambria" panose="02040503050406030204" pitchFamily="18" charset="0"/>
                <a:ea typeface="Cambria" panose="02040503050406030204" pitchFamily="18" charset="0"/>
              </a:rPr>
              <a:t>;</a:t>
            </a: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rPr>
              <a:t>Përcaktimi i mënyrës së vërtetimit të dëshmive</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lvl="0">
              <a:buFont typeface="Wingdings" panose="05000000000000000000" pitchFamily="2" charset="2"/>
              <a:buChar char="§"/>
            </a:pPr>
            <a:r>
              <a:rPr lang="en-US" sz="2400" dirty="0">
                <a:latin typeface="Cambria" panose="02040503050406030204" pitchFamily="18" charset="0"/>
                <a:ea typeface="Cambria" panose="02040503050406030204" pitchFamily="18" charset="0"/>
              </a:rPr>
              <a:t>P</a:t>
            </a:r>
            <a:r>
              <a:rPr lang="sq-AL" sz="2400" dirty="0">
                <a:latin typeface="Cambria" panose="02040503050406030204" pitchFamily="18" charset="0"/>
                <a:ea typeface="Cambria" panose="02040503050406030204" pitchFamily="18" charset="0"/>
              </a:rPr>
              <a:t>ë</a:t>
            </a:r>
            <a:r>
              <a:rPr lang="en-US" sz="2400" dirty="0" err="1">
                <a:latin typeface="Cambria" panose="02040503050406030204" pitchFamily="18" charset="0"/>
                <a:ea typeface="Cambria" panose="02040503050406030204" pitchFamily="18" charset="0"/>
              </a:rPr>
              <a:t>rcaktimi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k</a:t>
            </a:r>
            <a:r>
              <a:rPr lang="sq-AL" sz="2400" dirty="0">
                <a:latin typeface="Cambria" panose="02040503050406030204" pitchFamily="18" charset="0"/>
                <a:ea typeface="Cambria" panose="02040503050406030204" pitchFamily="18" charset="0"/>
              </a:rPr>
              <a:t>ë</a:t>
            </a:r>
            <a:r>
              <a:rPr lang="en-US" sz="2400" dirty="0" err="1">
                <a:latin typeface="Cambria" panose="02040503050406030204" pitchFamily="18" charset="0"/>
                <a:ea typeface="Cambria" panose="02040503050406030204" pitchFamily="18" charset="0"/>
              </a:rPr>
              <a:t>rkesave</a:t>
            </a:r>
            <a:r>
              <a:rPr lang="en-US" sz="2400" dirty="0">
                <a:latin typeface="Cambria" panose="02040503050406030204" pitchFamily="18" charset="0"/>
                <a:ea typeface="Cambria" panose="02040503050406030204" pitchFamily="18" charset="0"/>
              </a:rPr>
              <a:t> q</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duhet</a:t>
            </a:r>
            <a:r>
              <a:rPr lang="en-US" sz="2400" dirty="0">
                <a:latin typeface="Cambria" panose="02040503050406030204" pitchFamily="18" charset="0"/>
                <a:ea typeface="Cambria" panose="02040503050406030204" pitchFamily="18" charset="0"/>
              </a:rPr>
              <a:t> t</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p</a:t>
            </a:r>
            <a:r>
              <a:rPr lang="sq-AL" sz="2400" dirty="0">
                <a:latin typeface="Cambria" panose="02040503050406030204" pitchFamily="18" charset="0"/>
                <a:ea typeface="Cambria" panose="02040503050406030204" pitchFamily="18" charset="0"/>
              </a:rPr>
              <a:t>ë</a:t>
            </a:r>
            <a:r>
              <a:rPr lang="en-US" sz="2400" dirty="0" err="1">
                <a:latin typeface="Cambria" panose="02040503050406030204" pitchFamily="18" charset="0"/>
                <a:ea typeface="Cambria" panose="02040503050406030204" pitchFamily="18" charset="0"/>
              </a:rPr>
              <a:t>rmbushen</a:t>
            </a:r>
            <a:r>
              <a:rPr lang="en-US" sz="2400" dirty="0">
                <a:latin typeface="Cambria" panose="02040503050406030204" pitchFamily="18" charset="0"/>
                <a:ea typeface="Cambria" panose="02040503050406030204" pitchFamily="18" charset="0"/>
              </a:rPr>
              <a:t>  n</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rast</a:t>
            </a:r>
            <a:r>
              <a:rPr lang="en-US" sz="2400" dirty="0">
                <a:latin typeface="Cambria" panose="02040503050406030204" pitchFamily="18" charset="0"/>
                <a:ea typeface="Cambria" panose="02040503050406030204" pitchFamily="18" charset="0"/>
              </a:rPr>
              <a:t> t</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ofertimit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grup</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operatoreve</a:t>
            </a:r>
            <a:r>
              <a:rPr lang="en-US" sz="2400" dirty="0">
                <a:latin typeface="Cambria" panose="02040503050406030204" pitchFamily="18" charset="0"/>
                <a:ea typeface="Cambria" panose="02040503050406030204" pitchFamily="18" charset="0"/>
              </a:rPr>
              <a:t>; </a:t>
            </a: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Ofrimi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informatave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sqarimin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dosjes</a:t>
            </a:r>
            <a:r>
              <a:rPr lang="en-US" sz="2400" dirty="0">
                <a:latin typeface="Cambria" panose="02040503050406030204" pitchFamily="18" charset="0"/>
                <a:ea typeface="Cambria" panose="02040503050406030204" pitchFamily="18" charset="0"/>
              </a:rPr>
              <a:t> s</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tenderit</a:t>
            </a:r>
            <a:r>
              <a:rPr lang="en-US" sz="2400" dirty="0">
                <a:latin typeface="Cambria" panose="02040503050406030204" pitchFamily="18" charset="0"/>
                <a:ea typeface="Cambria" panose="02040503050406030204" pitchFamily="18" charset="0"/>
              </a:rPr>
              <a:t>:</a:t>
            </a:r>
          </a:p>
          <a:p>
            <a:pPr lvl="0">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Ofrimi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informatave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rreth</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dorëzimi</a:t>
            </a:r>
            <a:r>
              <a:rPr lang="sq-AL" sz="2400" dirty="0">
                <a:latin typeface="Cambria" panose="02040503050406030204" pitchFamily="18" charset="0"/>
                <a:ea typeface="Cambria" panose="02040503050406030204" pitchFamily="18" charset="0"/>
              </a:rPr>
              <a:t>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hapje</a:t>
            </a:r>
            <a:r>
              <a:rPr lang="sq-AL" sz="2400" dirty="0">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ofertave</a:t>
            </a:r>
            <a:r>
              <a:rPr lang="en-US" sz="2400" dirty="0">
                <a:latin typeface="Cambria" panose="02040503050406030204" pitchFamily="18" charset="0"/>
                <a:ea typeface="Cambria" panose="02040503050406030204" pitchFamily="18" charset="0"/>
              </a:rPr>
              <a:t>; </a:t>
            </a: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rPr>
              <a:t>P</a:t>
            </a:r>
            <a:r>
              <a:rPr lang="en-US" sz="2400" dirty="0" err="1">
                <a:latin typeface="Cambria" panose="02040503050406030204" pitchFamily="18" charset="0"/>
                <a:ea typeface="Cambria" panose="02040503050406030204" pitchFamily="18" charset="0"/>
              </a:rPr>
              <a:t>rocedurave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paraqitjen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ankese</a:t>
            </a:r>
            <a:r>
              <a:rPr lang="sq-AL" sz="2400" dirty="0">
                <a:latin typeface="Cambria" panose="02040503050406030204" pitchFamily="18" charset="0"/>
                <a:ea typeface="Cambria" panose="02040503050406030204" pitchFamily="18" charset="0"/>
              </a:rPr>
              <a:t>.</a:t>
            </a:r>
          </a:p>
          <a:p>
            <a:pPr lvl="0">
              <a:buFont typeface="Wingdings" panose="05000000000000000000" pitchFamily="2" charset="2"/>
              <a:buChar char="§"/>
            </a:pPr>
            <a:endParaRPr lang="en-US" sz="2000" dirty="0">
              <a:latin typeface="Cambria" panose="02040503050406030204" pitchFamily="18" charset="0"/>
              <a:ea typeface="Cambria" panose="02040503050406030204" pitchFamily="18" charset="0"/>
            </a:endParaRPr>
          </a:p>
          <a:p>
            <a:pPr marL="0" lvl="0" indent="0">
              <a:buNone/>
            </a:pPr>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2209800" y="6096001"/>
            <a:ext cx="3810000" cy="38429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3529952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ytuł 1"/>
          <p:cNvSpPr>
            <a:spLocks noGrp="1"/>
          </p:cNvSpPr>
          <p:nvPr>
            <p:ph type="title"/>
          </p:nvPr>
        </p:nvSpPr>
        <p:spPr bwMode="auto">
          <a:xfrm>
            <a:off x="1042988" y="447675"/>
            <a:ext cx="7705725" cy="11811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a:solidFill>
                  <a:srgbClr val="002060"/>
                </a:solidFill>
                <a:latin typeface="Cambria" panose="02040503050406030204" pitchFamily="18" charset="0"/>
                <a:ea typeface="Cambria" panose="02040503050406030204" pitchFamily="18" charset="0"/>
              </a:rPr>
              <a:t>Struktura e Dosjes së Tenderit</a:t>
            </a:r>
            <a:endParaRPr lang="en-GB"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52227" name="Symbol zastępczy zawartości 2"/>
          <p:cNvSpPr>
            <a:spLocks noGrp="1"/>
          </p:cNvSpPr>
          <p:nvPr>
            <p:ph idx="1"/>
          </p:nvPr>
        </p:nvSpPr>
        <p:spPr bwMode="auto">
          <a:xfrm>
            <a:off x="0" y="1295400"/>
            <a:ext cx="9144000" cy="40782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buNone/>
            </a:pPr>
            <a:endParaRPr lang="en-US" sz="2400" b="1" dirty="0">
              <a:latin typeface="Cambria" panose="02040503050406030204" pitchFamily="18" charset="0"/>
              <a:ea typeface="Cambria" panose="02040503050406030204" pitchFamily="18" charset="0"/>
            </a:endParaRPr>
          </a:p>
          <a:p>
            <a:pPr algn="ctr">
              <a:buNone/>
            </a:pPr>
            <a:endParaRPr lang="en-US" sz="2400" b="1" dirty="0">
              <a:latin typeface="Cambria" panose="02040503050406030204" pitchFamily="18" charset="0"/>
              <a:ea typeface="Cambria" panose="02040503050406030204" pitchFamily="18" charset="0"/>
            </a:endParaRPr>
          </a:p>
          <a:p>
            <a:pPr>
              <a:buFont typeface="Wingdings" panose="05000000000000000000" pitchFamily="2" charset="2"/>
              <a:buChar char="Ø"/>
            </a:pPr>
            <a:r>
              <a:rPr lang="sq-AL" sz="2400" b="1" i="1" dirty="0">
                <a:latin typeface="Cambria" panose="02040503050406030204" pitchFamily="18" charset="0"/>
                <a:ea typeface="Cambria" panose="02040503050406030204" pitchFamily="18" charset="0"/>
              </a:rPr>
              <a:t>PJESA A</a:t>
            </a:r>
            <a:r>
              <a:rPr lang="sq-AL" sz="2400" dirty="0">
                <a:latin typeface="Cambria" panose="02040503050406030204" pitchFamily="18" charset="0"/>
                <a:ea typeface="Cambria" panose="02040503050406030204" pitchFamily="18" charset="0"/>
              </a:rPr>
              <a:t> – Informata për tenderuesit</a:t>
            </a:r>
          </a:p>
          <a:p>
            <a:pPr>
              <a:buFont typeface="Wingdings" panose="05000000000000000000" pitchFamily="2" charset="2"/>
              <a:buChar char="Ø"/>
            </a:pP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Ø"/>
            </a:pPr>
            <a:r>
              <a:rPr lang="sq-AL" sz="2400" b="1" i="1" dirty="0">
                <a:latin typeface="Cambria" panose="02040503050406030204" pitchFamily="18" charset="0"/>
                <a:ea typeface="Cambria" panose="02040503050406030204" pitchFamily="18" charset="0"/>
              </a:rPr>
              <a:t>PJESA B</a:t>
            </a:r>
            <a:r>
              <a:rPr lang="sq-AL" sz="2400" dirty="0">
                <a:latin typeface="Cambria" panose="02040503050406030204" pitchFamily="18" charset="0"/>
                <a:ea typeface="Cambria" panose="02040503050406030204" pitchFamily="18" charset="0"/>
              </a:rPr>
              <a:t> – Draft Kontrata</a:t>
            </a:r>
          </a:p>
          <a:p>
            <a:pPr>
              <a:buFont typeface="Wingdings" panose="05000000000000000000" pitchFamily="2" charset="2"/>
              <a:buChar char="Ø"/>
            </a:pP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Ø"/>
            </a:pPr>
            <a:r>
              <a:rPr lang="sq-AL" sz="2400" b="1" i="1" dirty="0">
                <a:latin typeface="Cambria" panose="02040503050406030204" pitchFamily="18" charset="0"/>
                <a:ea typeface="Cambria" panose="02040503050406030204" pitchFamily="18" charset="0"/>
              </a:rPr>
              <a:t>PJESA C</a:t>
            </a:r>
            <a:r>
              <a:rPr lang="sq-AL" sz="2400" dirty="0">
                <a:latin typeface="Cambria" panose="02040503050406030204" pitchFamily="18" charset="0"/>
                <a:ea typeface="Cambria" panose="02040503050406030204" pitchFamily="18" charset="0"/>
              </a:rPr>
              <a:t> – Formulari i Tenderit</a:t>
            </a:r>
            <a:endParaRPr lang="en-US" sz="2400" dirty="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2286000" y="6356350"/>
            <a:ext cx="51816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219043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ytuł 1"/>
          <p:cNvSpPr>
            <a:spLocks noGrp="1"/>
          </p:cNvSpPr>
          <p:nvPr>
            <p:ph type="title"/>
          </p:nvPr>
        </p:nvSpPr>
        <p:spPr bwMode="auto">
          <a:xfrm>
            <a:off x="0" y="1"/>
            <a:ext cx="9144000" cy="609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a:solidFill>
                  <a:srgbClr val="002060"/>
                </a:solidFill>
                <a:latin typeface="Cambria" panose="02040503050406030204" pitchFamily="18" charset="0"/>
                <a:ea typeface="Cambria" panose="02040503050406030204" pitchFamily="18" charset="0"/>
              </a:rPr>
              <a:t>Dosja e Tenderit </a:t>
            </a:r>
            <a:endParaRPr lang="en-GB"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52227" name="Symbol zastępczy zawartości 2"/>
          <p:cNvSpPr>
            <a:spLocks noGrp="1"/>
          </p:cNvSpPr>
          <p:nvPr>
            <p:ph idx="1"/>
          </p:nvPr>
        </p:nvSpPr>
        <p:spPr bwMode="auto">
          <a:xfrm>
            <a:off x="0" y="533400"/>
            <a:ext cx="9144000" cy="6324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sq-AL" sz="2000" b="1" dirty="0">
                <a:latin typeface="Cambria" panose="02040503050406030204" pitchFamily="18" charset="0"/>
                <a:ea typeface="Cambria" panose="02040503050406030204" pitchFamily="18" charset="0"/>
              </a:rPr>
              <a:t>Pjesa A,</a:t>
            </a:r>
            <a:r>
              <a:rPr lang="sq-AL" sz="2000"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procedurat e tenderimit</a:t>
            </a:r>
            <a:r>
              <a:rPr lang="sq-AL" sz="2000" dirty="0">
                <a:latin typeface="Cambria" panose="02040503050406030204" pitchFamily="18" charset="0"/>
                <a:ea typeface="Cambria" panose="02040503050406030204" pitchFamily="18" charset="0"/>
              </a:rPr>
              <a:t>, përbëhet prej tri pjesëve: </a:t>
            </a:r>
          </a:p>
          <a:p>
            <a:pPr marL="0" indent="0">
              <a:buNone/>
            </a:pPr>
            <a:endParaRPr lang="sq-AL" sz="20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Informacione</a:t>
            </a:r>
            <a:r>
              <a:rPr lang="en-US" sz="2400" dirty="0">
                <a:latin typeface="Cambria" panose="02040503050406030204" pitchFamily="18" charset="0"/>
                <a:ea typeface="Cambria" panose="02040503050406030204" pitchFamily="18" charset="0"/>
              </a:rPr>
              <a:t> p</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r </a:t>
            </a:r>
            <a:r>
              <a:rPr lang="en-US" sz="2400" dirty="0" err="1">
                <a:latin typeface="Cambria" panose="02040503050406030204" pitchFamily="18" charset="0"/>
                <a:ea typeface="Cambria" panose="02040503050406030204" pitchFamily="18" charset="0"/>
              </a:rPr>
              <a:t>tenderuesin</a:t>
            </a:r>
            <a:r>
              <a:rPr lang="en-US" sz="24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Fletë e të dhënave të tenderit </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An</a:t>
            </a:r>
            <a:r>
              <a:rPr lang="en-US" sz="2400" dirty="0" err="1">
                <a:latin typeface="Cambria" panose="02040503050406030204" pitchFamily="18" charset="0"/>
                <a:ea typeface="Cambria" panose="02040503050406030204" pitchFamily="18" charset="0"/>
              </a:rPr>
              <a:t>ekset</a:t>
            </a:r>
            <a:r>
              <a:rPr lang="en-US" sz="2400" dirty="0">
                <a:latin typeface="Cambria" panose="02040503050406030204" pitchFamily="18" charset="0"/>
                <a:ea typeface="Cambria" panose="02040503050406030204" pitchFamily="18" charset="0"/>
              </a:rPr>
              <a:t> </a:t>
            </a:r>
          </a:p>
          <a:p>
            <a:pPr marL="0" indent="0">
              <a:buNone/>
            </a:pPr>
            <a:endParaRPr lang="sq-AL" sz="2000" dirty="0">
              <a:latin typeface="Cambria" panose="02040503050406030204" pitchFamily="18" charset="0"/>
              <a:ea typeface="Cambria" panose="02040503050406030204" pitchFamily="18" charset="0"/>
            </a:endParaRPr>
          </a:p>
          <a:p>
            <a:pPr marL="0" indent="0">
              <a:buNone/>
            </a:pPr>
            <a:r>
              <a:rPr lang="sq-AL" sz="2000" b="1" dirty="0">
                <a:latin typeface="Cambria" panose="02040503050406030204" pitchFamily="18" charset="0"/>
                <a:ea typeface="Cambria" panose="02040503050406030204" pitchFamily="18" charset="0"/>
              </a:rPr>
              <a:t>Pjesa B, draft kontratë</a:t>
            </a:r>
            <a:r>
              <a:rPr lang="en-US" sz="2000" b="1"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 </a:t>
            </a:r>
            <a:endParaRPr lang="en-US" sz="2000" dirty="0">
              <a:latin typeface="Cambria" panose="02040503050406030204" pitchFamily="18" charset="0"/>
              <a:ea typeface="Cambria" panose="02040503050406030204" pitchFamily="18" charset="0"/>
            </a:endParaRPr>
          </a:p>
          <a:p>
            <a:pPr marL="0" indent="0">
              <a:buNone/>
            </a:pPr>
            <a:endParaRPr lang="sq-AL" sz="2000" dirty="0">
              <a:latin typeface="Cambria" panose="02040503050406030204" pitchFamily="18" charset="0"/>
              <a:ea typeface="Cambria" panose="02040503050406030204" pitchFamily="18" charset="0"/>
            </a:endParaRPr>
          </a:p>
          <a:p>
            <a:pPr marL="0" indent="0">
              <a:buNone/>
            </a:pPr>
            <a:r>
              <a:rPr lang="en-US" sz="2400" dirty="0" err="1">
                <a:latin typeface="Cambria" panose="02040503050406030204" pitchFamily="18" charset="0"/>
                <a:ea typeface="Cambria" panose="02040503050406030204" pitchFamily="18" charset="0"/>
              </a:rPr>
              <a:t>Pjesa</a:t>
            </a:r>
            <a:r>
              <a:rPr lang="en-US" sz="2400" dirty="0">
                <a:latin typeface="Cambria" panose="02040503050406030204" pitchFamily="18" charset="0"/>
                <a:ea typeface="Cambria" panose="02040503050406030204" pitchFamily="18" charset="0"/>
              </a:rPr>
              <a:t> I- Draft </a:t>
            </a:r>
            <a:r>
              <a:rPr lang="en-US" sz="2400" dirty="0" err="1">
                <a:latin typeface="Cambria" panose="02040503050406030204" pitchFamily="18" charset="0"/>
                <a:ea typeface="Cambria" panose="02040503050406030204" pitchFamily="18" charset="0"/>
              </a:rPr>
              <a:t>Kontrata</a:t>
            </a:r>
            <a:r>
              <a:rPr lang="en-US" sz="24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a:t>
            </a:r>
          </a:p>
          <a:p>
            <a:pPr marL="0" indent="0">
              <a:buNone/>
            </a:pPr>
            <a:r>
              <a:rPr lang="en-US" sz="2400" dirty="0" err="1">
                <a:latin typeface="Cambria" panose="02040503050406030204" pitchFamily="18" charset="0"/>
                <a:ea typeface="Cambria" panose="02040503050406030204" pitchFamily="18" charset="0"/>
              </a:rPr>
              <a:t>Pjesa</a:t>
            </a:r>
            <a:r>
              <a:rPr lang="en-US" sz="2400" dirty="0">
                <a:latin typeface="Cambria" panose="02040503050406030204" pitchFamily="18" charset="0"/>
                <a:ea typeface="Cambria" panose="02040503050406030204" pitchFamily="18" charset="0"/>
              </a:rPr>
              <a:t> II -</a:t>
            </a:r>
            <a:r>
              <a:rPr lang="sq-AL" sz="2400" dirty="0">
                <a:latin typeface="Cambria" panose="02040503050406030204" pitchFamily="18" charset="0"/>
                <a:ea typeface="Cambria" panose="02040503050406030204" pitchFamily="18" charset="0"/>
              </a:rPr>
              <a:t>Kushtet e përgjithshme </a:t>
            </a:r>
            <a:r>
              <a:rPr lang="en-US" sz="2400" dirty="0" err="1">
                <a:latin typeface="Cambria" panose="02040503050406030204" pitchFamily="18" charset="0"/>
                <a:ea typeface="Cambria" panose="02040503050406030204" pitchFamily="18" charset="0"/>
              </a:rPr>
              <a:t>dhe</a:t>
            </a:r>
            <a:endParaRPr lang="sq-AL" sz="2400" dirty="0">
              <a:latin typeface="Cambria" panose="02040503050406030204" pitchFamily="18" charset="0"/>
              <a:ea typeface="Cambria" panose="02040503050406030204" pitchFamily="18" charset="0"/>
            </a:endParaRPr>
          </a:p>
          <a:p>
            <a:pPr marL="0" indent="0">
              <a:buNone/>
            </a:pPr>
            <a:r>
              <a:rPr lang="en-US" sz="2400" dirty="0" err="1">
                <a:latin typeface="Cambria" panose="02040503050406030204" pitchFamily="18" charset="0"/>
                <a:ea typeface="Cambria" panose="02040503050406030204" pitchFamily="18" charset="0"/>
              </a:rPr>
              <a:t>Pjesa</a:t>
            </a:r>
            <a:r>
              <a:rPr lang="en-US" sz="2400" dirty="0">
                <a:latin typeface="Cambria" panose="02040503050406030204" pitchFamily="18" charset="0"/>
                <a:ea typeface="Cambria" panose="02040503050406030204" pitchFamily="18" charset="0"/>
              </a:rPr>
              <a:t> III - </a:t>
            </a:r>
            <a:r>
              <a:rPr lang="sq-AL" sz="2400" dirty="0">
                <a:latin typeface="Cambria" panose="02040503050406030204" pitchFamily="18" charset="0"/>
                <a:ea typeface="Cambria" panose="02040503050406030204" pitchFamily="18" charset="0"/>
              </a:rPr>
              <a:t>Kushtet e veçanta</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marL="0" lvl="0" indent="0">
              <a:buNone/>
            </a:pPr>
            <a:endParaRPr lang="en-US" sz="2400" dirty="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3124200" y="6356350"/>
            <a:ext cx="44196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4020912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ytuł 1"/>
          <p:cNvSpPr>
            <a:spLocks noGrp="1"/>
          </p:cNvSpPr>
          <p:nvPr>
            <p:ph type="title"/>
          </p:nvPr>
        </p:nvSpPr>
        <p:spPr bwMode="auto">
          <a:xfrm>
            <a:off x="0" y="0"/>
            <a:ext cx="9144000" cy="99060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a:solidFill>
                  <a:srgbClr val="002060"/>
                </a:solidFill>
                <a:latin typeface="Cambria" panose="02040503050406030204" pitchFamily="18" charset="0"/>
                <a:ea typeface="Cambria" panose="02040503050406030204" pitchFamily="18" charset="0"/>
              </a:rPr>
              <a:t>Dosja e Tenderit </a:t>
            </a:r>
            <a:endParaRPr lang="en-GB"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52227" name="Symbol zastępczy zawartości 2"/>
          <p:cNvSpPr>
            <a:spLocks noGrp="1"/>
          </p:cNvSpPr>
          <p:nvPr>
            <p:ph idx="1"/>
          </p:nvPr>
        </p:nvSpPr>
        <p:spPr bwMode="auto">
          <a:xfrm>
            <a:off x="228600" y="762000"/>
            <a:ext cx="9144000" cy="5638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endParaRPr lang="sq-AL" sz="2400" dirty="0">
              <a:latin typeface="Cambria" panose="02040503050406030204" pitchFamily="18" charset="0"/>
              <a:ea typeface="Cambria" panose="02040503050406030204" pitchFamily="18" charset="0"/>
            </a:endParaRPr>
          </a:p>
          <a:p>
            <a:pPr marL="0" indent="0">
              <a:buNone/>
            </a:pPr>
            <a:r>
              <a:rPr lang="sq-AL" sz="2400" b="1" dirty="0">
                <a:latin typeface="Cambria" panose="02040503050406030204" pitchFamily="18" charset="0"/>
                <a:ea typeface="Cambria" panose="02040503050406030204" pitchFamily="18" charset="0"/>
              </a:rPr>
              <a:t>Pjesa C, Formulari për dorëzimin e ofertës, </a:t>
            </a:r>
            <a:r>
              <a:rPr lang="sq-AL" sz="2400" dirty="0">
                <a:latin typeface="Cambria" panose="02040503050406030204" pitchFamily="18" charset="0"/>
                <a:ea typeface="Cambria" panose="02040503050406030204" pitchFamily="18" charset="0"/>
              </a:rPr>
              <a:t>është pjesa kryesore e tenderit, sepse në këtë pjesë ofertuesi deklaron se ai ka kontrolluar dhe pranon të gjitha kushtet e tenderit dhe dorëzon ofertë e tij financiare. </a:t>
            </a:r>
          </a:p>
          <a:p>
            <a:pPr marL="0" indent="0">
              <a:buNone/>
            </a:pPr>
            <a:endParaRPr lang="sq-AL" sz="2400" dirty="0">
              <a:latin typeface="Cambria" panose="02040503050406030204" pitchFamily="18" charset="0"/>
              <a:ea typeface="Cambria" panose="02040503050406030204" pitchFamily="18" charset="0"/>
            </a:endParaRPr>
          </a:p>
          <a:p>
            <a:pPr marL="0" indent="0">
              <a:buNone/>
            </a:pPr>
            <a:r>
              <a:rPr lang="sq-AL" sz="2400" dirty="0">
                <a:latin typeface="Cambria" panose="02040503050406030204" pitchFamily="18" charset="0"/>
                <a:ea typeface="Cambria" panose="02040503050406030204" pitchFamily="18" charset="0"/>
              </a:rPr>
              <a:t>Ajo përbëhet nga: </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Formulari i tenderit</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Lista e çmimeve </a:t>
            </a:r>
            <a:r>
              <a:rPr lang="en-US" sz="2400" dirty="0">
                <a:latin typeface="Cambria" panose="02040503050406030204" pitchFamily="18" charset="0"/>
                <a:ea typeface="Cambria" panose="02040503050406030204" pitchFamily="18" charset="0"/>
              </a:rPr>
              <a:t> </a:t>
            </a:r>
          </a:p>
          <a:p>
            <a:pPr marL="0" indent="0">
              <a:buNone/>
            </a:pPr>
            <a:endParaRPr lang="sq-AL" sz="2400" b="1" dirty="0">
              <a:latin typeface="Cambria" panose="02040503050406030204" pitchFamily="18" charset="0"/>
              <a:ea typeface="Cambria" panose="02040503050406030204" pitchFamily="18" charset="0"/>
            </a:endParaRPr>
          </a:p>
          <a:p>
            <a:pPr marL="0" indent="0">
              <a:buNone/>
            </a:pPr>
            <a:endParaRPr lang="sq-AL" sz="2400" b="1" dirty="0">
              <a:latin typeface="Cambria" panose="02040503050406030204" pitchFamily="18" charset="0"/>
              <a:ea typeface="Cambria" panose="02040503050406030204" pitchFamily="18" charset="0"/>
            </a:endParaRPr>
          </a:p>
          <a:p>
            <a:pPr marL="0" indent="0">
              <a:buNone/>
            </a:pPr>
            <a:endParaRPr lang="sq-AL" sz="2400" b="1" dirty="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3124200" y="6356350"/>
            <a:ext cx="50292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
        <p:nvSpPr>
          <p:cNvPr id="5" name="Rectangle 2">
            <a:extLst>
              <a:ext uri="{FF2B5EF4-FFF2-40B4-BE49-F238E27FC236}">
                <a16:creationId xmlns:a16="http://schemas.microsoft.com/office/drawing/2014/main" id="{DBE56FA8-F9B6-624B-E437-2362D0F3AB59}"/>
              </a:ext>
            </a:extLst>
          </p:cNvPr>
          <p:cNvSpPr>
            <a:spLocks noChangeArrowheads="1"/>
          </p:cNvSpPr>
          <p:nvPr/>
        </p:nvSpPr>
        <p:spPr bwMode="auto">
          <a:xfrm>
            <a:off x="228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sq-AL" sz="1800" b="0" i="0" u="none" strike="noStrike" kern="1200" cap="none" spc="0" normalizeH="0" baseline="0" noProof="0">
              <a:ln>
                <a:noFill/>
              </a:ln>
              <a:solidFill>
                <a:srgbClr val="000000"/>
              </a:solidFill>
              <a:effectLst/>
              <a:uLnTx/>
              <a:uFillTx/>
              <a:latin typeface="Arial" charset="0"/>
              <a:ea typeface="+mn-ea"/>
              <a:cs typeface="+mn-cs"/>
            </a:endParaRPr>
          </a:p>
        </p:txBody>
      </p:sp>
      <p:graphicFrame>
        <p:nvGraphicFramePr>
          <p:cNvPr id="8" name="Object 7">
            <a:extLst>
              <a:ext uri="{FF2B5EF4-FFF2-40B4-BE49-F238E27FC236}">
                <a16:creationId xmlns:a16="http://schemas.microsoft.com/office/drawing/2014/main" id="{48E9ABF6-D7F0-FFC3-4FF5-D95985000E88}"/>
              </a:ext>
            </a:extLst>
          </p:cNvPr>
          <p:cNvGraphicFramePr>
            <a:graphicFrameLocks noChangeAspect="1"/>
          </p:cNvGraphicFramePr>
          <p:nvPr/>
        </p:nvGraphicFramePr>
        <p:xfrm>
          <a:off x="762000" y="4800600"/>
          <a:ext cx="958850" cy="990601"/>
        </p:xfrm>
        <a:graphic>
          <a:graphicData uri="http://schemas.openxmlformats.org/presentationml/2006/ole">
            <mc:AlternateContent xmlns:mc="http://schemas.openxmlformats.org/markup-compatibility/2006">
              <mc:Choice xmlns:v="urn:schemas-microsoft-com:vml" Requires="v">
                <p:oleObj spid="_x0000_s1026" name="Document" showAsIcon="1" r:id="rId3" imgW="957605" imgH="624709" progId="Word.Document.12">
                  <p:embed/>
                </p:oleObj>
              </mc:Choice>
              <mc:Fallback>
                <p:oleObj name="Document" showAsIcon="1" r:id="rId3" imgW="957605" imgH="624709" progId="Word.Document.12">
                  <p:embed/>
                  <p:pic>
                    <p:nvPicPr>
                      <p:cNvPr id="8" name="Object 7">
                        <a:extLst>
                          <a:ext uri="{FF2B5EF4-FFF2-40B4-BE49-F238E27FC236}">
                            <a16:creationId xmlns:a16="http://schemas.microsoft.com/office/drawing/2014/main" id="{48E9ABF6-D7F0-FFC3-4FF5-D95985000E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800600"/>
                        <a:ext cx="958850" cy="990601"/>
                      </a:xfrm>
                      <a:prstGeom prst="rect">
                        <a:avLst/>
                      </a:prstGeom>
                      <a:noFill/>
                    </p:spPr>
                  </p:pic>
                </p:oleObj>
              </mc:Fallback>
            </mc:AlternateContent>
          </a:graphicData>
        </a:graphic>
      </p:graphicFrame>
    </p:spTree>
    <p:extLst>
      <p:ext uri="{BB962C8B-B14F-4D97-AF65-F5344CB8AC3E}">
        <p14:creationId xmlns:p14="http://schemas.microsoft.com/office/powerpoint/2010/main" val="3217054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ytuł 1"/>
          <p:cNvSpPr>
            <a:spLocks noGrp="1"/>
          </p:cNvSpPr>
          <p:nvPr>
            <p:ph type="title"/>
          </p:nvPr>
        </p:nvSpPr>
        <p:spPr bwMode="auto">
          <a:xfrm>
            <a:off x="76200" y="1"/>
            <a:ext cx="9067800" cy="76199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b="1" dirty="0" err="1">
                <a:solidFill>
                  <a:srgbClr val="002060"/>
                </a:solidFill>
                <a:latin typeface="Cambria" panose="02040503050406030204" pitchFamily="18" charset="0"/>
                <a:ea typeface="Cambria" panose="02040503050406030204" pitchFamily="18" charset="0"/>
              </a:rPr>
              <a:t>Formulari</a:t>
            </a:r>
            <a:r>
              <a:rPr lang="en-US" sz="2800" b="1" dirty="0">
                <a:solidFill>
                  <a:srgbClr val="002060"/>
                </a:solidFill>
                <a:latin typeface="Cambria" panose="02040503050406030204" pitchFamily="18" charset="0"/>
                <a:ea typeface="Cambria" panose="02040503050406030204" pitchFamily="18" charset="0"/>
              </a:rPr>
              <a:t> </a:t>
            </a:r>
            <a:r>
              <a:rPr lang="en-US" sz="2800" b="1" dirty="0" err="1">
                <a:solidFill>
                  <a:srgbClr val="002060"/>
                </a:solidFill>
                <a:latin typeface="Cambria" panose="02040503050406030204" pitchFamily="18" charset="0"/>
                <a:ea typeface="Cambria" panose="02040503050406030204" pitchFamily="18" charset="0"/>
              </a:rPr>
              <a:t>i</a:t>
            </a:r>
            <a:r>
              <a:rPr lang="en-US" sz="2800" b="1" dirty="0">
                <a:solidFill>
                  <a:srgbClr val="002060"/>
                </a:solidFill>
                <a:latin typeface="Cambria" panose="02040503050406030204" pitchFamily="18" charset="0"/>
                <a:ea typeface="Cambria" panose="02040503050406030204" pitchFamily="18" charset="0"/>
              </a:rPr>
              <a:t> </a:t>
            </a:r>
            <a:r>
              <a:rPr lang="en-US" sz="2800" b="1" dirty="0" err="1">
                <a:solidFill>
                  <a:srgbClr val="002060"/>
                </a:solidFill>
                <a:latin typeface="Cambria" panose="02040503050406030204" pitchFamily="18" charset="0"/>
                <a:ea typeface="Cambria" panose="02040503050406030204" pitchFamily="18" charset="0"/>
              </a:rPr>
              <a:t>Tenderit</a:t>
            </a:r>
            <a:endParaRPr lang="en-GB"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52227" name="Symbol zastępczy zawartości 2"/>
          <p:cNvSpPr>
            <a:spLocks noGrp="1"/>
          </p:cNvSpPr>
          <p:nvPr>
            <p:ph idx="1"/>
          </p:nvPr>
        </p:nvSpPr>
        <p:spPr bwMode="auto">
          <a:xfrm>
            <a:off x="0" y="838200"/>
            <a:ext cx="9144000" cy="5562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endParaRPr lang="sq-AL" sz="2400" dirty="0">
              <a:latin typeface="Cambria" panose="02040503050406030204" pitchFamily="18" charset="0"/>
              <a:ea typeface="Cambria" panose="02040503050406030204" pitchFamily="18" charset="0"/>
            </a:endParaRPr>
          </a:p>
          <a:p>
            <a:pPr marL="0" indent="0">
              <a:buNone/>
            </a:pP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Formulari i dorëzimit të tenderit, </a:t>
            </a:r>
            <a:r>
              <a:rPr lang="sq-AL" sz="2400" dirty="0" err="1">
                <a:latin typeface="Cambria" panose="02040503050406030204" pitchFamily="18" charset="0"/>
                <a:ea typeface="Cambria" panose="02040503050406030204" pitchFamily="18" charset="0"/>
              </a:rPr>
              <a:t>gjenerohet</a:t>
            </a:r>
            <a:r>
              <a:rPr lang="sq-AL" sz="2400" dirty="0">
                <a:latin typeface="Cambria" panose="02040503050406030204" pitchFamily="18" charset="0"/>
                <a:ea typeface="Cambria" panose="02040503050406030204" pitchFamily="18" charset="0"/>
              </a:rPr>
              <a:t> nga sistemi dhe si rrjedhojë nuk ka mundësi që të shënohet vlera e ofertës me shkronja, prandaj oferta nuk refuzohet.</a:t>
            </a:r>
            <a:endParaRPr lang="en-US" sz="2400" dirty="0">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a:p>
            <a:pPr marL="0" indent="0">
              <a:buNone/>
            </a:pP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Për të gjitha procedurat e përgatitura përmes platformës elektronike, AK duhet të përdorin vetëm Listën e çmimeve standarde ose jo-standarde nga platforma elektronike. </a:t>
            </a:r>
            <a:endParaRPr lang="en-US" sz="2400" dirty="0">
              <a:latin typeface="Cambria" panose="02040503050406030204" pitchFamily="18" charset="0"/>
              <a:ea typeface="Cambria" panose="02040503050406030204" pitchFamily="18" charset="0"/>
            </a:endParaRPr>
          </a:p>
          <a:p>
            <a:pPr marL="0" indent="0">
              <a:buNone/>
            </a:pPr>
            <a:endParaRPr lang="sq-AL" sz="2400" dirty="0">
              <a:latin typeface="Cambria" panose="02040503050406030204" pitchFamily="18" charset="0"/>
              <a:ea typeface="Cambria" panose="02040503050406030204" pitchFamily="18" charset="0"/>
            </a:endParaRPr>
          </a:p>
          <a:p>
            <a:pPr marL="0" indent="0">
              <a:buNone/>
            </a:pP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Lista e çmimeve e cila është pjese e dosjes se tenderit, nuk duhet të plotësohet, pra duhet të fshihet nga dosja e tenderit.</a:t>
            </a:r>
          </a:p>
          <a:p>
            <a:pPr marL="0" indent="0">
              <a:buNone/>
            </a:pPr>
            <a:endParaRPr lang="en-US" sz="2400" dirty="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3124200" y="5943601"/>
            <a:ext cx="5029200" cy="45720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3544503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sq-AL" sz="2800" b="1" dirty="0">
                <a:solidFill>
                  <a:srgbClr val="002060"/>
                </a:solidFill>
                <a:latin typeface="Cambria" panose="02040503050406030204" pitchFamily="18" charset="0"/>
                <a:ea typeface="Cambria" panose="02040503050406030204" pitchFamily="18" charset="0"/>
              </a:rPr>
              <a:t>Dosja e Tenderit </a:t>
            </a:r>
            <a:endParaRPr lang="sq-AL" sz="2800" dirty="0">
              <a:solidFill>
                <a:srgbClr val="002060"/>
              </a:solidFill>
            </a:endParaRPr>
          </a:p>
        </p:txBody>
      </p:sp>
      <p:sp>
        <p:nvSpPr>
          <p:cNvPr id="3" name="Content Placeholder 2"/>
          <p:cNvSpPr>
            <a:spLocks noGrp="1"/>
          </p:cNvSpPr>
          <p:nvPr>
            <p:ph idx="1"/>
          </p:nvPr>
        </p:nvSpPr>
        <p:spPr>
          <a:xfrm>
            <a:off x="0" y="914400"/>
            <a:ext cx="9144000" cy="5257800"/>
          </a:xfrm>
        </p:spPr>
        <p:txBody>
          <a:bodyPr/>
          <a:lstStyle/>
          <a:p>
            <a:pPr>
              <a:buFontTx/>
              <a:buChar char="-"/>
            </a:pPr>
            <a:r>
              <a:rPr lang="sq-AL" sz="2000" dirty="0">
                <a:latin typeface="Cambria" panose="02040503050406030204" pitchFamily="18" charset="0"/>
                <a:ea typeface="Cambria" panose="02040503050406030204" pitchFamily="18" charset="0"/>
              </a:rPr>
              <a:t>Të gjitha çmimet e specifikuara në tender duhet të deklarohen në Euro (€). Çmimi i ofertuar lejohet qe të shënohet me maksimum dy (2) numra pas pikës dhjetore</a:t>
            </a:r>
            <a:r>
              <a:rPr lang="en-US" sz="2000" dirty="0">
                <a:latin typeface="Cambria" panose="02040503050406030204" pitchFamily="18" charset="0"/>
                <a:ea typeface="Cambria" panose="02040503050406030204" pitchFamily="18" charset="0"/>
              </a:rPr>
              <a:t>;</a:t>
            </a:r>
          </a:p>
          <a:p>
            <a:pPr marL="0" indent="0">
              <a:buNone/>
            </a:pPr>
            <a:endParaRPr lang="en-US" sz="2000" dirty="0">
              <a:latin typeface="Cambria" panose="02040503050406030204" pitchFamily="18" charset="0"/>
              <a:ea typeface="Cambria" panose="02040503050406030204" pitchFamily="18" charset="0"/>
            </a:endParaRPr>
          </a:p>
          <a:p>
            <a:pPr>
              <a:buFontTx/>
              <a:buChar char="-"/>
            </a:pPr>
            <a:r>
              <a:rPr lang="sq-AL" sz="2000" dirty="0">
                <a:latin typeface="Cambria" panose="02040503050406030204" pitchFamily="18" charset="0"/>
                <a:ea typeface="Cambria" panose="02040503050406030204" pitchFamily="18" charset="0"/>
              </a:rPr>
              <a:t>Ne rast se AK lejon çmime me më shume se (2) numra pas pikës dhjetore, atëherë AK duhet të ceke këtë </a:t>
            </a:r>
            <a:r>
              <a:rPr lang="sq-AL" sz="2000" dirty="0" err="1">
                <a:latin typeface="Cambria" panose="02040503050406030204" pitchFamily="18" charset="0"/>
                <a:ea typeface="Cambria" panose="02040503050406030204" pitchFamily="18" charset="0"/>
              </a:rPr>
              <a:t>decitivisht</a:t>
            </a:r>
            <a:r>
              <a:rPr lang="sq-AL" sz="2000" dirty="0">
                <a:latin typeface="Cambria" panose="02040503050406030204" pitchFamily="18" charset="0"/>
                <a:ea typeface="Cambria" panose="02040503050406030204" pitchFamily="18" charset="0"/>
              </a:rPr>
              <a:t> ne Dosjen e tenderit dhe duhet të përdorë Listën e çmimeve jo-standard</a:t>
            </a:r>
            <a:r>
              <a:rPr lang="en-US" sz="2000" dirty="0">
                <a:latin typeface="Cambria" panose="02040503050406030204" pitchFamily="18" charset="0"/>
                <a:ea typeface="Cambria" panose="02040503050406030204" pitchFamily="18" charset="0"/>
              </a:rPr>
              <a:t>;</a:t>
            </a:r>
          </a:p>
          <a:p>
            <a:pPr>
              <a:buFontTx/>
              <a:buChar char="-"/>
            </a:pPr>
            <a:endParaRPr lang="sq-AL" sz="2000" dirty="0">
              <a:latin typeface="Cambria" panose="02040503050406030204" pitchFamily="18" charset="0"/>
              <a:ea typeface="Cambria" panose="02040503050406030204" pitchFamily="18" charset="0"/>
            </a:endParaRPr>
          </a:p>
          <a:p>
            <a:pPr>
              <a:buFontTx/>
              <a:buChar char="-"/>
            </a:pPr>
            <a:r>
              <a:rPr lang="sq-AL" sz="2000" dirty="0">
                <a:latin typeface="Cambria" panose="02040503050406030204" pitchFamily="18" charset="0"/>
                <a:ea typeface="Cambria" panose="02040503050406030204" pitchFamily="18" charset="0"/>
              </a:rPr>
              <a:t>Në dosjen e tenderit AK do të deklaron të gjitha informatat relevante për kontratës në fjalë që OE-të të interesuar duhet të dinë për përgatitjen e tenderëve pa kërkuar informata shtesë.</a:t>
            </a:r>
            <a:endParaRPr lang="en-US" sz="2000" dirty="0">
              <a:latin typeface="Cambria" panose="02040503050406030204" pitchFamily="18" charset="0"/>
              <a:ea typeface="Cambria" panose="02040503050406030204" pitchFamily="18" charset="0"/>
            </a:endParaRPr>
          </a:p>
          <a:p>
            <a:pPr marL="0" indent="0">
              <a:buNone/>
            </a:pPr>
            <a:endParaRPr lang="en-US" sz="2000" dirty="0">
              <a:latin typeface="Cambria" panose="02040503050406030204" pitchFamily="18" charset="0"/>
              <a:ea typeface="Cambria" panose="02040503050406030204" pitchFamily="18" charset="0"/>
            </a:endParaRPr>
          </a:p>
          <a:p>
            <a:pPr marL="0" indent="0">
              <a:buNone/>
            </a:pP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Informata të tilla do të përfshijnë të gjitha specifikimet, kërkesat, kriteret, afatet kohore, metodologjitë, kushtet e kontratës, vizitat në lokacion ose takime para-tenderuese etj. </a:t>
            </a:r>
          </a:p>
          <a:p>
            <a:endParaRPr lang="sq-AL" sz="2400" dirty="0"/>
          </a:p>
          <a:p>
            <a:endParaRPr lang="sq-AL" sz="2400" dirty="0"/>
          </a:p>
        </p:txBody>
      </p:sp>
      <p:sp>
        <p:nvSpPr>
          <p:cNvPr id="4" name="Footer Placeholder 3"/>
          <p:cNvSpPr>
            <a:spLocks noGrp="1"/>
          </p:cNvSpPr>
          <p:nvPr>
            <p:ph type="ftr" sz="quarter" idx="11"/>
          </p:nvPr>
        </p:nvSpPr>
        <p:spPr>
          <a:xfrm>
            <a:off x="3124200" y="6248400"/>
            <a:ext cx="4572000" cy="45720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a:t>
            </a:r>
            <a:r>
              <a:rPr kumimoji="0" lang="sq-AL" sz="1800" b="0" i="0" u="none" strike="noStrike" kern="1200" cap="none" spc="0" normalizeH="0" baseline="0" noProof="0" dirty="0">
                <a:ln>
                  <a:noFill/>
                </a:ln>
                <a:solidFill>
                  <a:srgbClr val="000000"/>
                </a:solidFill>
                <a:effectLst/>
                <a:uLnTx/>
                <a:uFillTx/>
                <a:latin typeface="Arial" charset="0"/>
                <a:ea typeface="+mn-ea"/>
                <a:cs typeface="+mn-cs"/>
              </a:rPr>
              <a:t>ë</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r Trajnime/KRPP</a:t>
            </a:r>
          </a:p>
        </p:txBody>
      </p:sp>
    </p:spTree>
    <p:extLst>
      <p:ext uri="{BB962C8B-B14F-4D97-AF65-F5344CB8AC3E}">
        <p14:creationId xmlns:p14="http://schemas.microsoft.com/office/powerpoint/2010/main" val="903990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lstStyle/>
          <a:p>
            <a:r>
              <a:rPr lang="sq-AL" sz="2800" b="1" dirty="0">
                <a:solidFill>
                  <a:srgbClr val="002060"/>
                </a:solidFill>
                <a:latin typeface="Cambria" panose="02040503050406030204" pitchFamily="18" charset="0"/>
                <a:ea typeface="Cambria" panose="02040503050406030204" pitchFamily="18" charset="0"/>
              </a:rPr>
              <a:t>Dosja e Tenderit </a:t>
            </a:r>
            <a:endParaRPr lang="sq-AL" sz="2800" dirty="0">
              <a:solidFill>
                <a:srgbClr val="002060"/>
              </a:solidFill>
              <a:highlight>
                <a:srgbClr val="FFFF00"/>
              </a:highlight>
            </a:endParaRPr>
          </a:p>
        </p:txBody>
      </p:sp>
      <p:sp>
        <p:nvSpPr>
          <p:cNvPr id="3" name="Content Placeholder 2"/>
          <p:cNvSpPr>
            <a:spLocks noGrp="1"/>
          </p:cNvSpPr>
          <p:nvPr>
            <p:ph idx="1"/>
          </p:nvPr>
        </p:nvSpPr>
        <p:spPr>
          <a:xfrm>
            <a:off x="266700" y="673768"/>
            <a:ext cx="8610600" cy="5422232"/>
          </a:xfrm>
        </p:spPr>
        <p:txBody>
          <a:bodyPr/>
          <a:lstStyle/>
          <a:p>
            <a:pPr marL="0" indent="0">
              <a:buNone/>
            </a:pP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Çdo fjali në dosjen e tenderit do të përpilohet mirë, pasi që </a:t>
            </a:r>
            <a:r>
              <a:rPr lang="en-US" sz="2000" dirty="0">
                <a:latin typeface="Cambria" panose="02040503050406030204" pitchFamily="18" charset="0"/>
                <a:ea typeface="Cambria" panose="02040503050406030204" pitchFamily="18" charset="0"/>
              </a:rPr>
              <a:t>duke u </a:t>
            </a:r>
            <a:r>
              <a:rPr lang="en-US" sz="2000" dirty="0" err="1">
                <a:latin typeface="Cambria" panose="02040503050406030204" pitchFamily="18" charset="0"/>
                <a:ea typeface="Cambria" panose="02040503050406030204" pitchFamily="18" charset="0"/>
              </a:rPr>
              <a:t>bazuar</a:t>
            </a:r>
            <a:r>
              <a:rPr lang="en-US" sz="2000" dirty="0">
                <a:latin typeface="Cambria" panose="02040503050406030204" pitchFamily="18" charset="0"/>
                <a:ea typeface="Cambria" panose="02040503050406030204" pitchFamily="18" charset="0"/>
              </a:rPr>
              <a:t> ne </a:t>
            </a:r>
            <a:r>
              <a:rPr lang="en-US" sz="2000" dirty="0" err="1">
                <a:latin typeface="Cambria" panose="02040503050406030204" pitchFamily="18" charset="0"/>
                <a:ea typeface="Cambria" panose="02040503050406030204" pitchFamily="18" charset="0"/>
              </a:rPr>
              <a:t>informatat</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vendosura</a:t>
            </a:r>
            <a:r>
              <a:rPr lang="en-US" sz="2000" dirty="0">
                <a:latin typeface="Cambria" panose="02040503050406030204" pitchFamily="18" charset="0"/>
                <a:ea typeface="Cambria" panose="02040503050406030204" pitchFamily="18" charset="0"/>
              </a:rPr>
              <a:t>  ne DT,</a:t>
            </a:r>
            <a:r>
              <a:rPr lang="sq-AL" sz="2000" dirty="0">
                <a:latin typeface="Cambria" panose="02040503050406030204" pitchFamily="18" charset="0"/>
                <a:ea typeface="Cambria" panose="02040503050406030204" pitchFamily="18" charset="0"/>
              </a:rPr>
              <a:t> Operatorët ekonomik </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pergaditin</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tenderët e tyre</a:t>
            </a:r>
            <a:r>
              <a:rPr lang="en-US" sz="2000" dirty="0">
                <a:latin typeface="Cambria" panose="02040503050406030204" pitchFamily="18" charset="0"/>
                <a:ea typeface="Cambria" panose="02040503050406030204" pitchFamily="18" charset="0"/>
              </a:rPr>
              <a:t>;</a:t>
            </a:r>
          </a:p>
          <a:p>
            <a:pPr marL="0" indent="0">
              <a:buNone/>
            </a:pPr>
            <a:endParaRPr lang="sq-AL" sz="2000" dirty="0">
              <a:latin typeface="Cambria" panose="02040503050406030204" pitchFamily="18" charset="0"/>
              <a:ea typeface="Cambria" panose="02040503050406030204" pitchFamily="18" charset="0"/>
            </a:endParaRPr>
          </a:p>
          <a:p>
            <a:pPr marL="0" indent="0">
              <a:buNone/>
            </a:pP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Dosja e tenderit do të përgatitet në mënyrë të tillë</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që – si rregull parimor – të mos ketë nevojë për informata sqaruese shtesë</a:t>
            </a:r>
            <a:r>
              <a:rPr lang="en-US" sz="2000" dirty="0">
                <a:latin typeface="Cambria" panose="02040503050406030204" pitchFamily="18" charset="0"/>
                <a:ea typeface="Cambria" panose="02040503050406030204" pitchFamily="18" charset="0"/>
              </a:rPr>
              <a:t>;</a:t>
            </a:r>
          </a:p>
          <a:p>
            <a:endParaRPr lang="en-US" sz="2000" dirty="0">
              <a:latin typeface="Cambria" panose="02040503050406030204" pitchFamily="18" charset="0"/>
              <a:ea typeface="Cambria" panose="02040503050406030204" pitchFamily="18" charset="0"/>
            </a:endParaRPr>
          </a:p>
          <a:p>
            <a:pPr>
              <a:buFontTx/>
              <a:buChar char="-"/>
            </a:pPr>
            <a:r>
              <a:rPr lang="en-US" sz="2000" dirty="0">
                <a:latin typeface="Cambria" panose="02040503050406030204" pitchFamily="18" charset="0"/>
                <a:ea typeface="Cambria" panose="02040503050406030204" pitchFamily="18" charset="0"/>
              </a:rPr>
              <a:t>N</a:t>
            </a:r>
            <a:r>
              <a:rPr lang="sq-AL" sz="2000" dirty="0">
                <a:latin typeface="Cambria" panose="02040503050406030204" pitchFamily="18" charset="0"/>
                <a:ea typeface="Cambria" panose="02040503050406030204" pitchFamily="18" charset="0"/>
              </a:rPr>
              <a: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fazen</a:t>
            </a:r>
            <a:r>
              <a:rPr lang="en-US" sz="2000" dirty="0">
                <a:latin typeface="Cambria" panose="02040503050406030204" pitchFamily="18" charset="0"/>
                <a:ea typeface="Cambria" panose="02040503050406030204" pitchFamily="18" charset="0"/>
              </a:rPr>
              <a:t> e p</a:t>
            </a:r>
            <a:r>
              <a:rPr lang="sq-AL" sz="2000" dirty="0">
                <a:latin typeface="Cambria" panose="02040503050406030204" pitchFamily="18" charset="0"/>
                <a:ea typeface="Cambria" panose="02040503050406030204" pitchFamily="18" charset="0"/>
              </a:rPr>
              <a:t>ë</a:t>
            </a:r>
            <a:r>
              <a:rPr lang="en-US" sz="2000" dirty="0" err="1">
                <a:latin typeface="Cambria" panose="02040503050406030204" pitchFamily="18" charset="0"/>
                <a:ea typeface="Cambria" panose="02040503050406030204" pitchFamily="18" charset="0"/>
              </a:rPr>
              <a:t>rgaditjes</a:t>
            </a:r>
            <a:r>
              <a:rPr lang="en-US" sz="2000" dirty="0">
                <a:latin typeface="Cambria" panose="02040503050406030204" pitchFamily="18" charset="0"/>
                <a:ea typeface="Cambria" panose="02040503050406030204" pitchFamily="18" charset="0"/>
              </a:rPr>
              <a:t> s</a:t>
            </a:r>
            <a:r>
              <a:rPr lang="sq-AL" sz="2000" dirty="0">
                <a:latin typeface="Cambria" panose="02040503050406030204" pitchFamily="18" charset="0"/>
                <a:ea typeface="Cambria" panose="02040503050406030204" pitchFamily="18" charset="0"/>
              </a:rPr>
              <a: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tenderit</a:t>
            </a:r>
            <a:r>
              <a:rPr lang="en-US" sz="2000" dirty="0">
                <a:latin typeface="Cambria" panose="02040503050406030204" pitchFamily="18" charset="0"/>
                <a:ea typeface="Cambria" panose="02040503050406030204" pitchFamily="18" charset="0"/>
              </a:rPr>
              <a:t> ,AK </a:t>
            </a:r>
            <a:r>
              <a:rPr lang="sq-AL" sz="2000" dirty="0">
                <a:latin typeface="Cambria" panose="02040503050406030204" pitchFamily="18" charset="0"/>
                <a:ea typeface="Cambria" panose="02040503050406030204" pitchFamily="18" charset="0"/>
              </a:rPr>
              <a:t> duhet të ketë parasysh, që mos të ketë komunikime, diskutime ose negocime në mes të autoritetit kontraktues dhe tenderuesve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 </a:t>
            </a:r>
          </a:p>
          <a:p>
            <a:pPr marL="0" indent="0">
              <a:buNone/>
            </a:pPr>
            <a:endParaRPr lang="sq-AL" sz="2000" dirty="0">
              <a:latin typeface="Cambria" panose="02040503050406030204" pitchFamily="18" charset="0"/>
              <a:ea typeface="Cambria" panose="02040503050406030204" pitchFamily="18" charset="0"/>
            </a:endParaRPr>
          </a:p>
          <a:p>
            <a:pPr marL="0" indent="0">
              <a:buNone/>
            </a:pP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Në rast kur specifikimet teknike dhe/ose informacione tjera komerciale të përfshira në dosje të tenderit apo anekse të sajë shprehen në mënyrën më efikase përmes përdorimit të gjuhës Angleze </a:t>
            </a:r>
            <a:r>
              <a:rPr lang="en-US" sz="2000" dirty="0" err="1">
                <a:latin typeface="Cambria" panose="02040503050406030204" pitchFamily="18" charset="0"/>
                <a:ea typeface="Cambria" panose="02040503050406030204" pitchFamily="18" charset="0"/>
              </a:rPr>
              <a:t>nuk</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ka nevojë që </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ato</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të përgatit</a:t>
            </a:r>
            <a:r>
              <a:rPr lang="en-US" sz="2000" dirty="0" err="1">
                <a:latin typeface="Cambria" panose="02040503050406030204" pitchFamily="18" charset="0"/>
                <a:ea typeface="Cambria" panose="02040503050406030204" pitchFamily="18" charset="0"/>
              </a:rPr>
              <a:t>en</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 në gjuhët Shqipe dhe Serbe me kusht që nuk krijohet ndonjë diskriminim.</a:t>
            </a:r>
            <a:endParaRPr lang="en-US" sz="2000" dirty="0">
              <a:latin typeface="Cambria" panose="02040503050406030204" pitchFamily="18" charset="0"/>
              <a:ea typeface="Cambria" panose="02040503050406030204" pitchFamily="18" charset="0"/>
            </a:endParaRPr>
          </a:p>
          <a:p>
            <a:pPr marL="0" indent="0">
              <a:buNone/>
            </a:pPr>
            <a:endParaRPr lang="en-US"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3124200" y="6356350"/>
            <a:ext cx="43434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4018281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rPr>
              <a:t>Objektivi</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143000"/>
            <a:ext cx="9144000" cy="4983163"/>
          </a:xfrm>
        </p:spPr>
        <p:txBody>
          <a:bodyPr/>
          <a:lstStyle/>
          <a:p>
            <a:pPr lvl="0">
              <a:buFont typeface="Wingdings" pitchFamily="2" charset="2"/>
              <a:buChar char="ü"/>
            </a:pPr>
            <a:endParaRPr lang="en-US" sz="2400" dirty="0">
              <a:latin typeface="Cambria" panose="02040503050406030204" pitchFamily="18" charset="0"/>
              <a:ea typeface="Cambria" panose="02040503050406030204" pitchFamily="18" charset="0"/>
            </a:endParaRPr>
          </a:p>
          <a:p>
            <a:pPr lvl="0">
              <a:buFont typeface="Arial" panose="020B0604020202020204" pitchFamily="34" charset="0"/>
              <a:buChar char="•"/>
            </a:pPr>
            <a:r>
              <a:rPr lang="sq-AL" sz="2400" dirty="0">
                <a:latin typeface="Cambria" panose="02040503050406030204" pitchFamily="18" charset="0"/>
                <a:ea typeface="Cambria" panose="02040503050406030204" pitchFamily="18" charset="0"/>
              </a:rPr>
              <a:t>Përmbajtjen standarde të dokumenteve të tenderit</a:t>
            </a:r>
          </a:p>
          <a:p>
            <a:pPr lvl="0">
              <a:buFont typeface="Arial" panose="020B0604020202020204" pitchFamily="34" charset="0"/>
              <a:buChar char="•"/>
            </a:pPr>
            <a:r>
              <a:rPr lang="sq-AL" sz="2400" dirty="0">
                <a:latin typeface="Cambria" panose="02040503050406030204" pitchFamily="18" charset="0"/>
                <a:ea typeface="Cambria" panose="02040503050406030204" pitchFamily="18" charset="0"/>
              </a:rPr>
              <a:t>Parimet udhëzuese për hartimin e dokumenteve të tenderit</a:t>
            </a:r>
          </a:p>
          <a:p>
            <a:pPr lvl="0">
              <a:buFont typeface="Arial" panose="020B0604020202020204" pitchFamily="34" charset="0"/>
              <a:buChar char="•"/>
            </a:pPr>
            <a:r>
              <a:rPr lang="sq-AL" sz="2400" dirty="0">
                <a:latin typeface="Cambria" panose="02040503050406030204" pitchFamily="18" charset="0"/>
                <a:ea typeface="Cambria" panose="02040503050406030204" pitchFamily="18" charset="0"/>
              </a:rPr>
              <a:t>Përcaktimi i kritereve të përzgjedhjes</a:t>
            </a:r>
          </a:p>
          <a:p>
            <a:pPr lvl="0">
              <a:buFont typeface="Arial" panose="020B0604020202020204" pitchFamily="34" charset="0"/>
              <a:buChar char="•"/>
            </a:pPr>
            <a:r>
              <a:rPr lang="sq-AL" sz="2400" dirty="0">
                <a:latin typeface="Cambria" panose="02040503050406030204" pitchFamily="18" charset="0"/>
                <a:ea typeface="Cambria" panose="02040503050406030204" pitchFamily="18" charset="0"/>
              </a:rPr>
              <a:t>Përcaktimi i kritereve për dhënie të kontratës</a:t>
            </a:r>
          </a:p>
          <a:p>
            <a:pPr lvl="0">
              <a:buFont typeface="Arial" panose="020B0604020202020204" pitchFamily="34" charset="0"/>
              <a:buChar char="•"/>
            </a:pPr>
            <a:r>
              <a:rPr lang="sq-AL" sz="2400" dirty="0">
                <a:latin typeface="Cambria" panose="02040503050406030204" pitchFamily="18" charset="0"/>
                <a:ea typeface="Cambria" panose="02040503050406030204" pitchFamily="18" charset="0"/>
              </a:rPr>
              <a:t>Mënyrën e menaxhimit të procesit për kthimin e përgjigjeve për pyetjet nga operatorët ekonomikë</a:t>
            </a:r>
          </a:p>
        </p:txBody>
      </p:sp>
      <p:sp>
        <p:nvSpPr>
          <p:cNvPr id="4" name="Footer Placeholder 3"/>
          <p:cNvSpPr>
            <a:spLocks noGrp="1"/>
          </p:cNvSpPr>
          <p:nvPr>
            <p:ph type="ftr" sz="quarter" idx="11"/>
          </p:nvPr>
        </p:nvSpPr>
        <p:spPr>
          <a:xfrm>
            <a:off x="1905000" y="6356350"/>
            <a:ext cx="41148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
        <p:nvSpPr>
          <p:cNvPr id="5" name="Slide Number Placeholder 4"/>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872C2D91-5140-E643-83AC-7A21B4B6FCA7}" type="slidenum">
              <a:rPr kumimoji="0" lang="en-US" sz="18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a:t>
            </a:fld>
            <a:endParaRPr kumimoji="0" lang="en-US" sz="18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598639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sq-AL" sz="2800" b="1" dirty="0">
                <a:solidFill>
                  <a:srgbClr val="002060"/>
                </a:solidFill>
                <a:latin typeface="Cambria" panose="02040503050406030204" pitchFamily="18" charset="0"/>
                <a:ea typeface="Cambria" panose="02040503050406030204" pitchFamily="18" charset="0"/>
              </a:rPr>
              <a:t>Dosja e Tenderit </a:t>
            </a:r>
            <a:endParaRPr lang="sq-AL" sz="2800" dirty="0">
              <a:solidFill>
                <a:srgbClr val="002060"/>
              </a:solidFill>
            </a:endParaRPr>
          </a:p>
        </p:txBody>
      </p:sp>
      <p:sp>
        <p:nvSpPr>
          <p:cNvPr id="3" name="Content Placeholder 2"/>
          <p:cNvSpPr>
            <a:spLocks noGrp="1"/>
          </p:cNvSpPr>
          <p:nvPr>
            <p:ph idx="1"/>
          </p:nvPr>
        </p:nvSpPr>
        <p:spPr>
          <a:xfrm>
            <a:off x="0" y="762000"/>
            <a:ext cx="9144000" cy="5791200"/>
          </a:xfrm>
        </p:spPr>
        <p:txBody>
          <a:bodyPr/>
          <a:lstStyle/>
          <a:p>
            <a:pPr marL="0" indent="0">
              <a:buNone/>
            </a:pP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Në rastet e kontratave komplekse ose të veçanta, AK mund të </a:t>
            </a:r>
            <a:r>
              <a:rPr lang="en-US" sz="2000" dirty="0" err="1">
                <a:latin typeface="Cambria" panose="02040503050406030204" pitchFamily="18" charset="0"/>
                <a:ea typeface="Cambria" panose="02040503050406030204" pitchFamily="18" charset="0"/>
              </a:rPr>
              <a:t>angazhoj</a:t>
            </a:r>
            <a:r>
              <a:rPr lang="en-US" sz="2000" dirty="0">
                <a:latin typeface="Cambria" panose="02040503050406030204" pitchFamily="18" charset="0"/>
                <a:ea typeface="Cambria" panose="02040503050406030204" pitchFamily="18" charset="0"/>
              </a:rPr>
              <a:t> </a:t>
            </a:r>
          </a:p>
          <a:p>
            <a:pPr marL="0" indent="0">
              <a:buNone/>
            </a:pP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 </a:t>
            </a:r>
            <a:r>
              <a:rPr lang="sq-AL" sz="2000" dirty="0" err="1">
                <a:latin typeface="Cambria" panose="02040503050406030204" pitchFamily="18" charset="0"/>
                <a:ea typeface="Cambria" panose="02040503050406030204" pitchFamily="18" charset="0"/>
              </a:rPr>
              <a:t>ekspërtë</a:t>
            </a:r>
            <a:r>
              <a:rPr lang="sq-AL" sz="2000" dirty="0">
                <a:latin typeface="Cambria" panose="02040503050406030204" pitchFamily="18" charset="0"/>
                <a:ea typeface="Cambria" panose="02040503050406030204" pitchFamily="18" charset="0"/>
              </a:rPr>
              <a:t> të jashtëm </a:t>
            </a:r>
            <a:r>
              <a:rPr lang="en-US" sz="2000" dirty="0">
                <a:latin typeface="Cambria" panose="02040503050406030204" pitchFamily="18" charset="0"/>
                <a:ea typeface="Cambria" panose="02040503050406030204" pitchFamily="18" charset="0"/>
              </a:rPr>
              <a:t>;</a:t>
            </a:r>
          </a:p>
          <a:p>
            <a:pPr marL="0" indent="0">
              <a:buNone/>
            </a:pPr>
            <a:r>
              <a:rPr lang="en-US" sz="2000" dirty="0">
                <a:latin typeface="Cambria" panose="02040503050406030204" pitchFamily="18" charset="0"/>
                <a:ea typeface="Cambria" panose="02040503050406030204" pitchFamily="18" charset="0"/>
              </a:rPr>
              <a:t>- N</a:t>
            </a:r>
            <a:r>
              <a:rPr lang="sq-AL" sz="2000" dirty="0">
                <a:latin typeface="Cambria" panose="02040503050406030204" pitchFamily="18" charset="0"/>
                <a:ea typeface="Cambria" panose="02040503050406030204" pitchFamily="18" charset="0"/>
              </a:rPr>
              <a:t>ë</a:t>
            </a:r>
            <a:r>
              <a:rPr lang="en-US" sz="2000" dirty="0">
                <a:latin typeface="Cambria" panose="02040503050406030204" pitchFamily="18" charset="0"/>
                <a:ea typeface="Cambria" panose="02040503050406030204" pitchFamily="18" charset="0"/>
              </a:rPr>
              <a:t> e</a:t>
            </a:r>
            <a:r>
              <a:rPr lang="sq-AL" sz="2000" dirty="0">
                <a:latin typeface="Cambria" panose="02040503050406030204" pitchFamily="18" charset="0"/>
                <a:ea typeface="Cambria" panose="02040503050406030204" pitchFamily="18" charset="0"/>
              </a:rPr>
              <a:t>-</a:t>
            </a:r>
            <a:r>
              <a:rPr lang="en-US" sz="2000" dirty="0" err="1">
                <a:latin typeface="Cambria" panose="02040503050406030204" pitchFamily="18" charset="0"/>
                <a:ea typeface="Cambria" panose="02040503050406030204" pitchFamily="18" charset="0"/>
              </a:rPr>
              <a:t>prokurim</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dosja</a:t>
            </a:r>
            <a:r>
              <a:rPr lang="en-US" sz="2000" dirty="0">
                <a:latin typeface="Cambria" panose="02040503050406030204" pitchFamily="18" charset="0"/>
                <a:ea typeface="Cambria" panose="02040503050406030204" pitchFamily="18" charset="0"/>
              </a:rPr>
              <a:t> e </a:t>
            </a:r>
            <a:r>
              <a:rPr lang="sq-AL" sz="2000" dirty="0">
                <a:latin typeface="Cambria" panose="02040503050406030204" pitchFamily="18" charset="0"/>
                <a:ea typeface="Cambria" panose="02040503050406030204" pitchFamily="18" charset="0"/>
              </a:rPr>
              <a:t> tenderit ë</a:t>
            </a:r>
            <a:r>
              <a:rPr lang="en-US" sz="2000" dirty="0" err="1">
                <a:latin typeface="Cambria" panose="02040503050406030204" pitchFamily="18" charset="0"/>
                <a:ea typeface="Cambria" panose="02040503050406030204" pitchFamily="18" charset="0"/>
              </a:rPr>
              <a:t>sht</a:t>
            </a:r>
            <a:r>
              <a:rPr lang="sq-AL" sz="2000" dirty="0">
                <a:latin typeface="Cambria" panose="02040503050406030204" pitchFamily="18" charset="0"/>
                <a:ea typeface="Cambria" panose="02040503050406030204" pitchFamily="18" charset="0"/>
              </a:rPr>
              <a:t>ë</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në dispozicion </a:t>
            </a:r>
            <a:r>
              <a:rPr lang="en-US" sz="2000" dirty="0">
                <a:latin typeface="Cambria" panose="02040503050406030204" pitchFamily="18" charset="0"/>
                <a:ea typeface="Cambria" panose="02040503050406030204" pitchFamily="18" charset="0"/>
              </a:rPr>
              <a:t> pa pages p</a:t>
            </a:r>
            <a:r>
              <a:rPr lang="sq-AL" sz="2000" dirty="0">
                <a:latin typeface="Cambria" panose="02040503050406030204" pitchFamily="18" charset="0"/>
                <a:ea typeface="Cambria" panose="02040503050406030204" pitchFamily="18" charset="0"/>
              </a:rPr>
              <a:t>ë</a:t>
            </a:r>
            <a:r>
              <a:rPr lang="en-US" sz="2000" dirty="0">
                <a:latin typeface="Cambria" panose="02040503050406030204" pitchFamily="18" charset="0"/>
                <a:ea typeface="Cambria" panose="02040503050406030204" pitchFamily="18" charset="0"/>
              </a:rPr>
              <a:t>r pal</a:t>
            </a:r>
            <a:r>
              <a:rPr lang="sq-AL" sz="2000" dirty="0">
                <a:latin typeface="Cambria" panose="02040503050406030204" pitchFamily="18" charset="0"/>
                <a:ea typeface="Cambria" panose="02040503050406030204" pitchFamily="18" charset="0"/>
              </a:rPr>
              <a:t>ë</a:t>
            </a:r>
            <a:r>
              <a:rPr lang="en-US" sz="2000" dirty="0">
                <a:latin typeface="Cambria" panose="02040503050406030204" pitchFamily="18" charset="0"/>
                <a:ea typeface="Cambria" panose="02040503050406030204" pitchFamily="18" charset="0"/>
              </a:rPr>
              <a:t>t e </a:t>
            </a:r>
            <a:r>
              <a:rPr lang="en-US" sz="2000" dirty="0" err="1">
                <a:latin typeface="Cambria" panose="02040503050406030204" pitchFamily="18" charset="0"/>
                <a:ea typeface="Cambria" panose="02040503050406030204" pitchFamily="18" charset="0"/>
              </a:rPr>
              <a:t>interesuara</a:t>
            </a:r>
            <a:r>
              <a:rPr lang="en-US" sz="2000" dirty="0">
                <a:latin typeface="Cambria" panose="02040503050406030204" pitchFamily="18" charset="0"/>
                <a:ea typeface="Cambria" panose="02040503050406030204" pitchFamily="18" charset="0"/>
              </a:rPr>
              <a:t>;</a:t>
            </a:r>
          </a:p>
          <a:p>
            <a:pPr>
              <a:buFont typeface="Wingdings" panose="05000000000000000000" pitchFamily="2" charset="2"/>
              <a:buChar char="§"/>
            </a:pPr>
            <a:endParaRPr lang="en-US" sz="2000" dirty="0">
              <a:latin typeface="Cambria" panose="02040503050406030204" pitchFamily="18" charset="0"/>
              <a:ea typeface="Cambria" panose="02040503050406030204" pitchFamily="18" charset="0"/>
            </a:endParaRPr>
          </a:p>
          <a:p>
            <a:pPr marL="0" indent="0">
              <a:buNone/>
            </a:pP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Dosja e tenderit do të përgatitet në </a:t>
            </a:r>
            <a:r>
              <a:rPr lang="en-US" sz="2000" dirty="0">
                <a:latin typeface="Cambria" panose="02040503050406030204" pitchFamily="18" charset="0"/>
                <a:ea typeface="Cambria" panose="02040503050406030204" pitchFamily="18" charset="0"/>
              </a:rPr>
              <a:t>at</a:t>
            </a:r>
            <a:r>
              <a:rPr lang="sq-AL" sz="2000" dirty="0">
                <a:latin typeface="Cambria" panose="02040503050406030204" pitchFamily="18" charset="0"/>
                <a:ea typeface="Cambria" panose="02040503050406030204" pitchFamily="18" charset="0"/>
              </a:rPr>
              <a:t>ë</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mënyrë që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mos</a:t>
            </a:r>
            <a:r>
              <a:rPr lang="en-US" sz="2000" dirty="0">
                <a:latin typeface="Cambria" panose="02040503050406030204" pitchFamily="18" charset="0"/>
                <a:ea typeface="Cambria" panose="02040503050406030204" pitchFamily="18" charset="0"/>
              </a:rPr>
              <a:t> t</a:t>
            </a:r>
            <a:r>
              <a:rPr lang="sq-AL" sz="2000" dirty="0">
                <a:latin typeface="Cambria" panose="02040503050406030204" pitchFamily="18" charset="0"/>
                <a:ea typeface="Cambria" panose="02040503050406030204" pitchFamily="18" charset="0"/>
              </a:rPr>
              <a:t>ë</a:t>
            </a:r>
            <a:r>
              <a:rPr lang="en-US" sz="2000" dirty="0">
                <a:latin typeface="Cambria" panose="02040503050406030204" pitchFamily="18" charset="0"/>
                <a:ea typeface="Cambria" panose="02040503050406030204" pitchFamily="18" charset="0"/>
              </a:rPr>
              <a:t> jet</a:t>
            </a:r>
            <a:r>
              <a:rPr lang="sq-AL" sz="2000" dirty="0">
                <a:latin typeface="Cambria" panose="02040503050406030204" pitchFamily="18" charset="0"/>
                <a:ea typeface="Cambria" panose="02040503050406030204" pitchFamily="18" charset="0"/>
              </a:rPr>
              <a:t>ë</a:t>
            </a:r>
            <a:r>
              <a:rPr lang="en-US" sz="2000" dirty="0">
                <a:latin typeface="Cambria" panose="02040503050406030204" pitchFamily="18" charset="0"/>
                <a:ea typeface="Cambria" panose="02040503050406030204" pitchFamily="18" charset="0"/>
              </a:rPr>
              <a:t> : </a:t>
            </a:r>
            <a:r>
              <a:rPr lang="en-US" sz="2000" dirty="0" err="1">
                <a:latin typeface="Cambria" panose="02040503050406030204" pitchFamily="18" charset="0"/>
                <a:ea typeface="Cambria" panose="02040503050406030204" pitchFamily="18" charset="0"/>
              </a:rPr>
              <a:t>diskriminuese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favorizuese</a:t>
            </a:r>
            <a:r>
              <a:rPr lang="en-US" sz="2000" dirty="0">
                <a:latin typeface="Cambria" panose="02040503050406030204" pitchFamily="18" charset="0"/>
                <a:ea typeface="Cambria" panose="02040503050406030204" pitchFamily="18" charset="0"/>
              </a:rPr>
              <a:t> apo ta </a:t>
            </a:r>
            <a:r>
              <a:rPr lang="en-US" sz="2000" dirty="0" err="1">
                <a:latin typeface="Cambria" panose="02040503050406030204" pitchFamily="18" charset="0"/>
                <a:ea typeface="Cambria" panose="02040503050406030204" pitchFamily="18" charset="0"/>
              </a:rPr>
              <a:t>kufizoj</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konkurencen</a:t>
            </a:r>
            <a:r>
              <a:rPr lang="en-US" sz="2000" dirty="0">
                <a:latin typeface="Cambria" panose="02040503050406030204" pitchFamily="18" charset="0"/>
                <a:ea typeface="Cambria" panose="02040503050406030204" pitchFamily="18" charset="0"/>
              </a:rPr>
              <a:t>;</a:t>
            </a:r>
            <a:r>
              <a:rPr lang="sq-AL" sz="2000" dirty="0">
                <a:latin typeface="Cambria" panose="02040503050406030204" pitchFamily="18" charset="0"/>
                <a:ea typeface="Cambria" panose="02040503050406030204" pitchFamily="18" charset="0"/>
              </a:rPr>
              <a:t> </a:t>
            </a:r>
            <a:endParaRPr lang="en-US" sz="2000" dirty="0">
              <a:latin typeface="Cambria" panose="02040503050406030204" pitchFamily="18" charset="0"/>
              <a:ea typeface="Cambria" panose="02040503050406030204" pitchFamily="18" charset="0"/>
            </a:endParaRPr>
          </a:p>
          <a:p>
            <a:pPr marL="0" indent="0">
              <a:buNone/>
            </a:pPr>
            <a:endParaRPr lang="sq-AL" sz="2000" dirty="0">
              <a:latin typeface="Cambria" panose="02040503050406030204" pitchFamily="18" charset="0"/>
              <a:ea typeface="Cambria" panose="02040503050406030204" pitchFamily="18" charset="0"/>
            </a:endParaRPr>
          </a:p>
          <a:p>
            <a:pPr marL="0" indent="0">
              <a:buNone/>
            </a:pPr>
            <a:r>
              <a:rPr lang="en-US" sz="2000" dirty="0">
                <a:latin typeface="Cambria" panose="02040503050406030204" pitchFamily="18" charset="0"/>
                <a:ea typeface="Cambria" panose="02040503050406030204" pitchFamily="18" charset="0"/>
              </a:rPr>
              <a:t>- N</a:t>
            </a:r>
            <a:r>
              <a:rPr lang="sq-AL" sz="2000" dirty="0">
                <a:latin typeface="Cambria" panose="02040503050406030204" pitchFamily="18" charset="0"/>
                <a:ea typeface="Cambria" panose="02040503050406030204" pitchFamily="18" charset="0"/>
              </a:rPr>
              <a: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dosjen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tenderit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duhet</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 </a:t>
            </a:r>
            <a:r>
              <a:rPr lang="sq-AL" sz="2000" dirty="0" err="1">
                <a:latin typeface="Cambria" panose="02040503050406030204" pitchFamily="18" charset="0"/>
                <a:ea typeface="Cambria" panose="02040503050406030204" pitchFamily="18" charset="0"/>
              </a:rPr>
              <a:t>deklar</a:t>
            </a:r>
            <a:r>
              <a:rPr lang="en-US" sz="2000" dirty="0" err="1">
                <a:latin typeface="Cambria" panose="02040503050406030204" pitchFamily="18" charset="0"/>
                <a:ea typeface="Cambria" panose="02040503050406030204" pitchFamily="18" charset="0"/>
              </a:rPr>
              <a:t>ohet</a:t>
            </a:r>
            <a:r>
              <a:rPr lang="en-US" sz="2000" dirty="0">
                <a:latin typeface="Cambria" panose="02040503050406030204" pitchFamily="18" charset="0"/>
                <a:ea typeface="Cambria" panose="02040503050406030204" pitchFamily="18" charset="0"/>
              </a:rPr>
              <a:t> q</a:t>
            </a:r>
            <a:r>
              <a:rPr lang="sq-AL" sz="2000" dirty="0">
                <a:latin typeface="Cambria" panose="02040503050406030204" pitchFamily="18" charset="0"/>
                <a:ea typeface="Cambria" panose="02040503050406030204" pitchFamily="18" charset="0"/>
              </a:rPr>
              <a:t>ë OE-të duhet të tregojnë në tenderin e tyre çdo pjesë të kontratës që OE ka për qëllim të nënkontraktoj të palët e treta dhe secilin nënkontraktues të propozuar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dhe</a:t>
            </a:r>
            <a:endParaRPr lang="en-US" sz="2000" dirty="0">
              <a:latin typeface="Cambria" panose="02040503050406030204" pitchFamily="18" charset="0"/>
              <a:ea typeface="Cambria" panose="02040503050406030204" pitchFamily="18" charset="0"/>
            </a:endParaRPr>
          </a:p>
          <a:p>
            <a:pPr marL="0" indent="0">
              <a:buNone/>
            </a:pPr>
            <a:endParaRPr lang="en-US" sz="2000" dirty="0">
              <a:latin typeface="Cambria" panose="02040503050406030204" pitchFamily="18" charset="0"/>
              <a:ea typeface="Cambria" panose="02040503050406030204" pitchFamily="18" charset="0"/>
            </a:endParaRPr>
          </a:p>
          <a:p>
            <a:pPr marL="0" indent="0">
              <a:buNone/>
            </a:pP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Secili nën-</a:t>
            </a:r>
            <a:r>
              <a:rPr lang="sq-AL" sz="2000" dirty="0" err="1">
                <a:latin typeface="Cambria" panose="02040503050406030204" pitchFamily="18" charset="0"/>
                <a:ea typeface="Cambria" panose="02040503050406030204" pitchFamily="18" charset="0"/>
              </a:rPr>
              <a:t>kontraktor</a:t>
            </a:r>
            <a:r>
              <a:rPr lang="sq-AL" sz="2000" dirty="0">
                <a:latin typeface="Cambria" panose="02040503050406030204" pitchFamily="18" charset="0"/>
                <a:ea typeface="Cambria" panose="02040503050406030204" pitchFamily="18" charset="0"/>
              </a:rPr>
              <a:t> i propozuar duhet të përmbush kërkesat e përshtatshmërisë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profesionale</a:t>
            </a:r>
            <a:r>
              <a:rPr lang="sq-AL" sz="2000" dirty="0">
                <a:latin typeface="Cambria" panose="02040503050406030204" pitchFamily="18" charset="0"/>
                <a:ea typeface="Cambria" panose="02040503050406030204" pitchFamily="18" charset="0"/>
              </a:rPr>
              <a:t>.</a:t>
            </a:r>
          </a:p>
          <a:p>
            <a:pPr>
              <a:buFont typeface="Wingdings" panose="05000000000000000000" pitchFamily="2" charset="2"/>
              <a:buChar char="§"/>
            </a:pPr>
            <a:endParaRPr lang="sq-AL" sz="2000" dirty="0"/>
          </a:p>
        </p:txBody>
      </p:sp>
      <p:sp>
        <p:nvSpPr>
          <p:cNvPr id="4" name="Footer Placeholder 3"/>
          <p:cNvSpPr>
            <a:spLocks noGrp="1"/>
          </p:cNvSpPr>
          <p:nvPr>
            <p:ph type="ftr" sz="quarter" idx="11"/>
          </p:nvPr>
        </p:nvSpPr>
        <p:spPr>
          <a:xfrm>
            <a:off x="2438400" y="6019801"/>
            <a:ext cx="3657600" cy="38100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4130384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sq-AL" sz="2800" b="1" dirty="0">
                <a:solidFill>
                  <a:srgbClr val="002060"/>
                </a:solidFill>
                <a:latin typeface="Cambria" panose="02040503050406030204" pitchFamily="18" charset="0"/>
                <a:ea typeface="Cambria" panose="02040503050406030204" pitchFamily="18" charset="0"/>
              </a:rPr>
              <a:t>Dosja e Tenderit </a:t>
            </a:r>
            <a:endParaRPr lang="sq-AL" sz="2800" dirty="0">
              <a:solidFill>
                <a:srgbClr val="002060"/>
              </a:solidFill>
            </a:endParaRPr>
          </a:p>
        </p:txBody>
      </p:sp>
      <p:sp>
        <p:nvSpPr>
          <p:cNvPr id="3" name="Content Placeholder 2"/>
          <p:cNvSpPr>
            <a:spLocks noGrp="1"/>
          </p:cNvSpPr>
          <p:nvPr>
            <p:ph idx="1"/>
          </p:nvPr>
        </p:nvSpPr>
        <p:spPr>
          <a:xfrm>
            <a:off x="0" y="914400"/>
            <a:ext cx="9144000" cy="5943600"/>
          </a:xfrm>
        </p:spPr>
        <p:txBody>
          <a:bodyPr/>
          <a:lstStyle/>
          <a:p>
            <a:pPr marL="0" indent="0">
              <a:buNone/>
            </a:pPr>
            <a:r>
              <a:rPr lang="en-US" sz="2000" dirty="0">
                <a:latin typeface="Cambria" panose="02040503050406030204" pitchFamily="18" charset="0"/>
                <a:ea typeface="Cambria" panose="02040503050406030204" pitchFamily="18" charset="0"/>
              </a:rPr>
              <a:t>N</a:t>
            </a:r>
            <a:r>
              <a:rPr lang="sq-AL" sz="2000" dirty="0">
                <a:latin typeface="Cambria" panose="02040503050406030204" pitchFamily="18" charset="0"/>
                <a:ea typeface="Cambria" panose="02040503050406030204" pitchFamily="18" charset="0"/>
              </a:rPr>
              <a: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dosjen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tenderit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ateher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kur</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ë</a:t>
            </a:r>
            <a:r>
              <a:rPr lang="en-US" sz="2000" dirty="0" err="1">
                <a:latin typeface="Cambria" panose="02040503050406030204" pitchFamily="18" charset="0"/>
                <a:ea typeface="Cambria" panose="02040503050406030204" pitchFamily="18" charset="0"/>
              </a:rPr>
              <a:t>sht</a:t>
            </a:r>
            <a:r>
              <a:rPr lang="sq-AL" sz="2000" dirty="0">
                <a:latin typeface="Cambria" panose="02040503050406030204" pitchFamily="18" charset="0"/>
                <a:ea typeface="Cambria" panose="02040503050406030204" pitchFamily="18" charset="0"/>
              </a:rPr>
              <a:t>ë</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mundur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duhet</a:t>
            </a:r>
            <a:r>
              <a:rPr lang="en-US" sz="2000" dirty="0">
                <a:latin typeface="Cambria" panose="02040503050406030204" pitchFamily="18" charset="0"/>
                <a:ea typeface="Cambria" panose="02040503050406030204" pitchFamily="18" charset="0"/>
              </a:rPr>
              <a:t> t</a:t>
            </a:r>
            <a:r>
              <a:rPr lang="sq-AL" sz="2000" dirty="0">
                <a:latin typeface="Cambria" panose="02040503050406030204" pitchFamily="18" charset="0"/>
                <a:ea typeface="Cambria" panose="02040503050406030204" pitchFamily="18" charset="0"/>
              </a:rPr>
              <a:t>ë</a:t>
            </a:r>
            <a:r>
              <a:rPr lang="en-US" sz="2000" dirty="0">
                <a:latin typeface="Cambria" panose="02040503050406030204" pitchFamily="18" charset="0"/>
                <a:ea typeface="Cambria" panose="02040503050406030204" pitchFamily="18" charset="0"/>
              </a:rPr>
              <a:t> p</a:t>
            </a:r>
            <a:r>
              <a:rPr lang="sq-AL" sz="2000" dirty="0">
                <a:latin typeface="Cambria" panose="02040503050406030204" pitchFamily="18" charset="0"/>
                <a:ea typeface="Cambria" panose="02040503050406030204" pitchFamily="18" charset="0"/>
              </a:rPr>
              <a:t>ë</a:t>
            </a:r>
            <a:r>
              <a:rPr lang="en-US" sz="2000" dirty="0" err="1">
                <a:latin typeface="Cambria" panose="02040503050406030204" pitchFamily="18" charset="0"/>
                <a:ea typeface="Cambria" panose="02040503050406030204" pitchFamily="18" charset="0"/>
              </a:rPr>
              <a:t>rfshihen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edhe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aspektet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sociale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siq</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jan</a:t>
            </a:r>
            <a:r>
              <a:rPr lang="sq-AL" sz="2000" dirty="0">
                <a:latin typeface="Cambria" panose="02040503050406030204" pitchFamily="18" charset="0"/>
                <a:ea typeface="Cambria" panose="02040503050406030204" pitchFamily="18" charset="0"/>
              </a:rPr>
              <a:t>ë</a:t>
            </a:r>
            <a:r>
              <a:rPr lang="en-US" sz="2000" dirty="0">
                <a:latin typeface="Cambria" panose="02040503050406030204" pitchFamily="18" charset="0"/>
                <a:ea typeface="Cambria" panose="02040503050406030204" pitchFamily="18" charset="0"/>
              </a:rPr>
              <a:t> :</a:t>
            </a:r>
            <a:endParaRPr lang="sq-AL" sz="2000" dirty="0">
              <a:latin typeface="Cambria" panose="02040503050406030204" pitchFamily="18" charset="0"/>
              <a:ea typeface="Cambria" panose="02040503050406030204" pitchFamily="18" charset="0"/>
            </a:endParaRPr>
          </a:p>
          <a:p>
            <a:pPr marL="0" indent="0">
              <a:buNone/>
            </a:pPr>
            <a:endParaRPr lang="en-US" sz="20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000" dirty="0">
                <a:latin typeface="Cambria" panose="02040503050406030204" pitchFamily="18" charset="0"/>
                <a:ea typeface="Cambria" panose="02040503050406030204" pitchFamily="18" charset="0"/>
              </a:rPr>
              <a:t>     R</a:t>
            </a:r>
            <a:r>
              <a:rPr lang="sq-AL" sz="2000" dirty="0" err="1">
                <a:latin typeface="Cambria" panose="02040503050406030204" pitchFamily="18" charset="0"/>
                <a:ea typeface="Cambria" panose="02040503050406030204" pitchFamily="18" charset="0"/>
              </a:rPr>
              <a:t>ekrut</a:t>
            </a:r>
            <a:r>
              <a:rPr lang="en-US" sz="2000" dirty="0" err="1">
                <a:latin typeface="Cambria" panose="02040503050406030204" pitchFamily="18" charset="0"/>
                <a:ea typeface="Cambria" panose="02040503050406030204" pitchFamily="18" charset="0"/>
              </a:rPr>
              <a:t>imi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 </a:t>
            </a:r>
            <a:r>
              <a:rPr lang="sq-AL" sz="2000" dirty="0" err="1">
                <a:latin typeface="Cambria" panose="02040503050406030204" pitchFamily="18" charset="0"/>
                <a:ea typeface="Cambria" panose="02040503050406030204" pitchFamily="18" charset="0"/>
              </a:rPr>
              <a:t>përsona</a:t>
            </a:r>
            <a:r>
              <a:rPr lang="en-US" sz="2000" dirty="0">
                <a:latin typeface="Cambria" panose="02040503050406030204" pitchFamily="18" charset="0"/>
                <a:ea typeface="Cambria" panose="02040503050406030204" pitchFamily="18" charset="0"/>
              </a:rPr>
              <a:t>v</a:t>
            </a:r>
            <a:r>
              <a:rPr lang="sq-AL" sz="2000" dirty="0">
                <a:latin typeface="Cambria" panose="02040503050406030204" pitchFamily="18" charset="0"/>
                <a:ea typeface="Cambria" panose="02040503050406030204" pitchFamily="18" charset="0"/>
              </a:rPr>
              <a:t>ë</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 të papunë, dhe</a:t>
            </a:r>
            <a:r>
              <a:rPr lang="en-US" sz="2000" dirty="0">
                <a:latin typeface="Cambria" panose="02040503050406030204" pitchFamily="18" charset="0"/>
                <a:ea typeface="Cambria" panose="02040503050406030204" pitchFamily="18" charset="0"/>
              </a:rPr>
              <a:t> n</a:t>
            </a:r>
            <a:r>
              <a:rPr lang="sq-AL" sz="2000" dirty="0">
                <a:latin typeface="Cambria" panose="02040503050406030204" pitchFamily="18" charset="0"/>
                <a:ea typeface="Cambria" panose="02040503050406030204" pitchFamily="18" charset="0"/>
              </a:rPr>
              <a:t>ë</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 veçanti persona të cilët nuk  janë </a:t>
            </a:r>
          </a:p>
          <a:p>
            <a:pPr marL="0" indent="0">
              <a:buNone/>
            </a:pPr>
            <a:r>
              <a:rPr lang="sq-AL" sz="2000" dirty="0">
                <a:latin typeface="Cambria" panose="02040503050406030204" pitchFamily="18" charset="0"/>
                <a:ea typeface="Cambria" panose="02040503050406030204" pitchFamily="18" charset="0"/>
              </a:rPr>
              <a:t>           në punë për një p</a:t>
            </a:r>
            <a:r>
              <a:rPr lang="en-US" sz="2000" dirty="0" err="1">
                <a:latin typeface="Cambria" panose="02040503050406030204" pitchFamily="18" charset="0"/>
                <a:ea typeface="Cambria" panose="02040503050406030204" pitchFamily="18" charset="0"/>
              </a:rPr>
              <a:t>eri</a:t>
            </a:r>
            <a:r>
              <a:rPr lang="sq-AL" sz="2000" dirty="0">
                <a:latin typeface="Cambria" panose="02040503050406030204" pitchFamily="18" charset="0"/>
                <a:ea typeface="Cambria" panose="02040503050406030204" pitchFamily="18" charset="0"/>
              </a:rPr>
              <a:t>udhë të gjatë</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Për të themeluar programe trajnimi për të papunët apo për të rinjtë gjatë </a:t>
            </a:r>
          </a:p>
          <a:p>
            <a:pPr marL="0" indent="0">
              <a:buNone/>
            </a:pPr>
            <a:r>
              <a:rPr lang="sq-AL" sz="20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zbatimit të kontratës; ose</a:t>
            </a:r>
          </a:p>
          <a:p>
            <a:pPr>
              <a:buFont typeface="Wingdings" panose="05000000000000000000" pitchFamily="2" charset="2"/>
              <a:buChar char="§"/>
            </a:pP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Detyrim për të zbatuar, gjatë ekzekutimit të kontratës, masat që janë </a:t>
            </a:r>
            <a:endParaRPr lang="en-US" sz="2000" dirty="0">
              <a:latin typeface="Cambria" panose="02040503050406030204" pitchFamily="18" charset="0"/>
              <a:ea typeface="Cambria" panose="02040503050406030204" pitchFamily="18" charset="0"/>
            </a:endParaRPr>
          </a:p>
          <a:p>
            <a:pPr marL="0" indent="0">
              <a:buNone/>
            </a:pPr>
            <a:r>
              <a:rPr lang="sq-AL" sz="20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projektuar për të nxitur barazinë midis burrave dhe grave apo </a:t>
            </a:r>
            <a:r>
              <a:rPr lang="sq-AL" sz="2000" dirty="0" err="1">
                <a:latin typeface="Cambria" panose="02040503050406030204" pitchFamily="18" charset="0"/>
                <a:ea typeface="Cambria" panose="02040503050406030204" pitchFamily="18" charset="0"/>
              </a:rPr>
              <a:t>diversitetit</a:t>
            </a:r>
            <a:r>
              <a:rPr lang="sq-AL" sz="2000" dirty="0">
                <a:latin typeface="Cambria" panose="02040503050406030204" pitchFamily="18" charset="0"/>
                <a:ea typeface="Cambria" panose="02040503050406030204" pitchFamily="18" charset="0"/>
              </a:rPr>
              <a:t> </a:t>
            </a:r>
            <a:endParaRPr lang="en-US" sz="2000" dirty="0">
              <a:latin typeface="Cambria" panose="02040503050406030204" pitchFamily="18" charset="0"/>
              <a:ea typeface="Cambria" panose="02040503050406030204" pitchFamily="18" charset="0"/>
            </a:endParaRPr>
          </a:p>
          <a:p>
            <a:pPr marL="0" indent="0">
              <a:buNone/>
            </a:pPr>
            <a:r>
              <a:rPr lang="sq-AL" sz="20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etnik ose racor; ose </a:t>
            </a:r>
          </a:p>
          <a:p>
            <a:pPr marL="0" indent="0">
              <a:buNone/>
            </a:pPr>
            <a:endParaRPr lang="sq-AL"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3124200" y="6356350"/>
            <a:ext cx="47244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20425938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lstStyle/>
          <a:p>
            <a:r>
              <a:rPr lang="sq-AL" sz="2800" b="1" dirty="0">
                <a:solidFill>
                  <a:srgbClr val="002060"/>
                </a:solidFill>
                <a:latin typeface="Cambria" panose="02040503050406030204" pitchFamily="18" charset="0"/>
                <a:ea typeface="Cambria" panose="02040503050406030204" pitchFamily="18" charset="0"/>
              </a:rPr>
              <a:t>Dosja e Tenderit </a:t>
            </a:r>
            <a:endParaRPr lang="sq-AL" sz="2800" dirty="0"/>
          </a:p>
        </p:txBody>
      </p:sp>
      <p:sp>
        <p:nvSpPr>
          <p:cNvPr id="3" name="Content Placeholder 2"/>
          <p:cNvSpPr>
            <a:spLocks noGrp="1"/>
          </p:cNvSpPr>
          <p:nvPr>
            <p:ph idx="1"/>
          </p:nvPr>
        </p:nvSpPr>
        <p:spPr>
          <a:xfrm>
            <a:off x="0" y="762000"/>
            <a:ext cx="9144000" cy="6096000"/>
          </a:xfrm>
        </p:spPr>
        <p:txBody>
          <a:bodyPr/>
          <a:lstStyle/>
          <a:p>
            <a:pPr>
              <a:buFontTx/>
              <a:buChar char="-"/>
            </a:pPr>
            <a:r>
              <a:rPr lang="en-US" sz="2000" dirty="0">
                <a:latin typeface="Cambria" panose="02040503050406030204" pitchFamily="18" charset="0"/>
                <a:ea typeface="Cambria" panose="02040503050406030204" pitchFamily="18" charset="0"/>
              </a:rPr>
              <a:t>N</a:t>
            </a:r>
            <a:r>
              <a:rPr lang="sq-AL" sz="2000" dirty="0">
                <a:latin typeface="Cambria" panose="02040503050406030204" pitchFamily="18" charset="0"/>
                <a:ea typeface="Cambria" panose="02040503050406030204" pitchFamily="18" charset="0"/>
              </a:rPr>
              <a: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dosjet</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tenderit</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tek</a:t>
            </a:r>
            <a:r>
              <a:rPr lang="en-US" sz="2000" dirty="0">
                <a:latin typeface="Cambria" panose="02040503050406030204" pitchFamily="18" charset="0"/>
                <a:ea typeface="Cambria" panose="02040503050406030204" pitchFamily="18" charset="0"/>
              </a:rPr>
              <a:t> </a:t>
            </a:r>
            <a:r>
              <a:rPr lang="sq-AL" sz="2000" dirty="0" err="1">
                <a:latin typeface="Cambria" panose="02040503050406030204" pitchFamily="18" charset="0"/>
                <a:ea typeface="Cambria" panose="02040503050406030204" pitchFamily="18" charset="0"/>
              </a:rPr>
              <a:t>kontrat</a:t>
            </a:r>
            <a:r>
              <a:rPr lang="en-US" sz="2000" dirty="0">
                <a:latin typeface="Cambria" panose="02040503050406030204" pitchFamily="18" charset="0"/>
                <a:ea typeface="Cambria" panose="02040503050406030204" pitchFamily="18" charset="0"/>
              </a:rPr>
              <a:t>at </a:t>
            </a:r>
            <a:r>
              <a:rPr lang="en-US" sz="2000" dirty="0" err="1">
                <a:latin typeface="Cambria" panose="02040503050406030204" pitchFamily="18" charset="0"/>
                <a:ea typeface="Cambria" panose="02040503050406030204" pitchFamily="18" charset="0"/>
              </a:rPr>
              <a:t>korniz</a:t>
            </a:r>
            <a:r>
              <a:rPr lang="sq-AL" sz="2000" dirty="0">
                <a:latin typeface="Cambria" panose="02040503050406030204" pitchFamily="18" charset="0"/>
                <a:ea typeface="Cambria" panose="02040503050406030204" pitchFamily="18" charset="0"/>
              </a:rPr>
              <a:t>ë</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duhet</a:t>
            </a:r>
            <a:r>
              <a:rPr lang="en-US" sz="2000" dirty="0">
                <a:latin typeface="Cambria" panose="02040503050406030204" pitchFamily="18" charset="0"/>
                <a:ea typeface="Cambria" panose="02040503050406030204" pitchFamily="18" charset="0"/>
              </a:rPr>
              <a:t> t</a:t>
            </a:r>
            <a:r>
              <a:rPr lang="sq-AL" sz="2000" dirty="0">
                <a:latin typeface="Cambria" panose="02040503050406030204" pitchFamily="18" charset="0"/>
                <a:ea typeface="Cambria" panose="02040503050406030204" pitchFamily="18" charset="0"/>
              </a:rPr>
              <a: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vendosen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sasit</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parashikuara</a:t>
            </a:r>
            <a:r>
              <a:rPr lang="en-US" sz="2000" dirty="0">
                <a:latin typeface="Cambria" panose="02040503050406030204" pitchFamily="18" charset="0"/>
                <a:ea typeface="Cambria" panose="02040503050406030204" pitchFamily="18" charset="0"/>
              </a:rPr>
              <a:t> ;</a:t>
            </a:r>
            <a:endParaRPr lang="sq-AL" sz="2000" dirty="0">
              <a:latin typeface="Cambria" panose="02040503050406030204" pitchFamily="18" charset="0"/>
              <a:ea typeface="Cambria" panose="02040503050406030204" pitchFamily="18" charset="0"/>
            </a:endParaRPr>
          </a:p>
          <a:p>
            <a:endParaRPr lang="en-US" sz="2000" dirty="0">
              <a:latin typeface="Cambria" panose="02040503050406030204" pitchFamily="18" charset="0"/>
              <a:ea typeface="Cambria" panose="02040503050406030204" pitchFamily="18" charset="0"/>
            </a:endParaRPr>
          </a:p>
          <a:p>
            <a:pPr>
              <a:buFontTx/>
              <a:buChar char="-"/>
            </a:pPr>
            <a:r>
              <a:rPr lang="sq-AL" sz="2000" dirty="0">
                <a:latin typeface="Cambria" panose="02040503050406030204" pitchFamily="18" charset="0"/>
                <a:ea typeface="Cambria" panose="02040503050406030204" pitchFamily="18" charset="0"/>
              </a:rPr>
              <a:t>Kurdo që Autoriteti kontraktues nuk</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a:t>
            </a:r>
            <a:r>
              <a:rPr lang="en-US" sz="2000" dirty="0">
                <a:latin typeface="Cambria" panose="02040503050406030204" pitchFamily="18" charset="0"/>
                <a:ea typeface="Cambria" panose="02040503050406030204" pitchFamily="18" charset="0"/>
              </a:rPr>
              <a:t> din</a:t>
            </a:r>
            <a:r>
              <a:rPr lang="sq-AL" sz="2000" dirty="0">
                <a:latin typeface="Cambria" panose="02040503050406030204" pitchFamily="18" charset="0"/>
                <a:ea typeface="Cambria" panose="02040503050406030204" pitchFamily="18" charset="0"/>
              </a:rPr>
              <a:t> sasitë </a:t>
            </a:r>
            <a:r>
              <a:rPr lang="sq-AL" sz="2000" dirty="0" err="1">
                <a:latin typeface="Cambria" panose="02040503050406030204" pitchFamily="18" charset="0"/>
                <a:ea typeface="Cambria" panose="02040503050406030204" pitchFamily="18" charset="0"/>
              </a:rPr>
              <a:t>indicative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duhet</a:t>
            </a:r>
            <a:r>
              <a:rPr lang="en-US" sz="2000" dirty="0">
                <a:latin typeface="Cambria" panose="02040503050406030204" pitchFamily="18" charset="0"/>
                <a:ea typeface="Cambria" panose="02040503050406030204" pitchFamily="18" charset="0"/>
              </a:rPr>
              <a:t> t</a:t>
            </a:r>
            <a:r>
              <a:rPr lang="sq-AL" sz="2000" dirty="0">
                <a:latin typeface="Cambria" panose="02040503050406030204" pitchFamily="18" charset="0"/>
                <a:ea typeface="Cambria" panose="02040503050406030204" pitchFamily="18" charset="0"/>
              </a:rPr>
              <a:t>ë</a:t>
            </a:r>
            <a:r>
              <a:rPr lang="en-US" sz="2000" dirty="0">
                <a:latin typeface="Cambria" panose="02040503050406030204" pitchFamily="18" charset="0"/>
                <a:ea typeface="Cambria" panose="02040503050406030204" pitchFamily="18" charset="0"/>
              </a:rPr>
              <a:t> p</a:t>
            </a:r>
            <a:r>
              <a:rPr lang="sq-AL" sz="2000" dirty="0">
                <a:latin typeface="Cambria" panose="02040503050406030204" pitchFamily="18" charset="0"/>
                <a:ea typeface="Cambria" panose="02040503050406030204" pitchFamily="18" charset="0"/>
              </a:rPr>
              <a:t>ë</a:t>
            </a:r>
            <a:r>
              <a:rPr lang="en-US" sz="2000" dirty="0" err="1">
                <a:latin typeface="Cambria" panose="02040503050406030204" pitchFamily="18" charset="0"/>
                <a:ea typeface="Cambria" panose="02040503050406030204" pitchFamily="18" charset="0"/>
              </a:rPr>
              <a:t>rdoren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kontrata</a:t>
            </a:r>
            <a:r>
              <a:rPr lang="en-US" sz="2000" dirty="0">
                <a:latin typeface="Cambria" panose="02040503050406030204" pitchFamily="18" charset="0"/>
                <a:ea typeface="Cambria" panose="02040503050406030204" pitchFamily="18" charset="0"/>
              </a:rPr>
              <a:t> me </a:t>
            </a:r>
            <a:r>
              <a:rPr lang="sq-AL" sz="2000" dirty="0">
                <a:latin typeface="Cambria" panose="02040503050406030204" pitchFamily="18" charset="0"/>
                <a:ea typeface="Cambria" panose="02040503050406030204" pitchFamily="18" charset="0"/>
              </a:rPr>
              <a:t> çmime për njësi</a:t>
            </a:r>
            <a:r>
              <a:rPr lang="en-US" sz="2000" dirty="0">
                <a:latin typeface="Cambria" panose="02040503050406030204" pitchFamily="18" charset="0"/>
                <a:ea typeface="Cambria" panose="02040503050406030204" pitchFamily="18" charset="0"/>
              </a:rPr>
              <a:t>; </a:t>
            </a:r>
          </a:p>
          <a:p>
            <a:pPr>
              <a:buFontTx/>
              <a:buChar char="-"/>
            </a:pPr>
            <a:endParaRPr lang="en-US" sz="2000" dirty="0">
              <a:latin typeface="Cambria" panose="02040503050406030204" pitchFamily="18" charset="0"/>
              <a:ea typeface="Cambria" panose="02040503050406030204" pitchFamily="18" charset="0"/>
            </a:endParaRPr>
          </a:p>
          <a:p>
            <a:pPr>
              <a:buFontTx/>
              <a:buChar char="-"/>
            </a:pPr>
            <a:r>
              <a:rPr lang="sq-AL" sz="2000" dirty="0">
                <a:latin typeface="Cambria" panose="02040503050406030204" pitchFamily="18" charset="0"/>
                <a:ea typeface="Cambria" panose="02040503050406030204" pitchFamily="18" charset="0"/>
              </a:rPr>
              <a:t>Autoriteti Kontaktues mund të ndaj aktivitetin e prokurimit në </a:t>
            </a:r>
            <a:r>
              <a:rPr lang="sq-AL" sz="2000" dirty="0" err="1">
                <a:latin typeface="Cambria" panose="02040503050406030204" pitchFamily="18" charset="0"/>
                <a:ea typeface="Cambria" panose="02040503050406030204" pitchFamily="18" charset="0"/>
              </a:rPr>
              <a:t>Lote</a:t>
            </a:r>
            <a:r>
              <a:rPr lang="sq-AL" sz="2000" dirty="0">
                <a:latin typeface="Cambria" panose="02040503050406030204" pitchFamily="18" charset="0"/>
                <a:ea typeface="Cambria" panose="02040503050406030204" pitchFamily="18" charset="0"/>
              </a:rPr>
              <a:t> homogjene apo heterogjene</a:t>
            </a:r>
            <a:r>
              <a:rPr lang="en-US" sz="2000" dirty="0">
                <a:latin typeface="Cambria" panose="02040503050406030204" pitchFamily="18" charset="0"/>
                <a:ea typeface="Cambria" panose="02040503050406030204" pitchFamily="18" charset="0"/>
              </a:rPr>
              <a:t>;</a:t>
            </a:r>
          </a:p>
          <a:p>
            <a:pPr marL="0" indent="0">
              <a:buNone/>
            </a:pPr>
            <a:endParaRPr lang="sq-AL" sz="2000" dirty="0">
              <a:latin typeface="Cambria" panose="02040503050406030204" pitchFamily="18" charset="0"/>
              <a:ea typeface="Cambria" panose="02040503050406030204" pitchFamily="18" charset="0"/>
            </a:endParaRPr>
          </a:p>
          <a:p>
            <a:pPr>
              <a:buFontTx/>
              <a:buChar char="-"/>
            </a:pPr>
            <a:r>
              <a:rPr lang="sq-AL" sz="2000" dirty="0">
                <a:latin typeface="Cambria" panose="02040503050406030204" pitchFamily="18" charset="0"/>
                <a:ea typeface="Cambria" panose="02040503050406030204" pitchFamily="18" charset="0"/>
              </a:rPr>
              <a:t>Kurdo që AK ndan aktivitetin në </a:t>
            </a:r>
            <a:r>
              <a:rPr lang="sq-AL" sz="2000" dirty="0" err="1">
                <a:latin typeface="Cambria" panose="02040503050406030204" pitchFamily="18" charset="0"/>
                <a:ea typeface="Cambria" panose="02040503050406030204" pitchFamily="18" charset="0"/>
              </a:rPr>
              <a:t>Lote</a:t>
            </a:r>
            <a:r>
              <a:rPr lang="sq-AL" sz="2000" dirty="0">
                <a:latin typeface="Cambria" panose="02040503050406030204" pitchFamily="18" charset="0"/>
                <a:ea typeface="Cambria" panose="02040503050406030204" pitchFamily="18" charset="0"/>
              </a:rPr>
              <a:t>, AK duhet të përcaktoj, në Njoftimin për  </a:t>
            </a:r>
          </a:p>
          <a:p>
            <a:pPr marL="0" indent="0">
              <a:buNone/>
            </a:pPr>
            <a:r>
              <a:rPr lang="sq-AL" sz="2000" dirty="0">
                <a:latin typeface="Cambria" panose="02040503050406030204" pitchFamily="18" charset="0"/>
                <a:ea typeface="Cambria" panose="02040503050406030204" pitchFamily="18" charset="0"/>
              </a:rPr>
              <a:t>      Kontratë dhe në Dosje të Tenderit, nëse OE do të shpërblehen për:</a:t>
            </a:r>
          </a:p>
          <a:p>
            <a:pPr marL="400050" lvl="1" indent="0">
              <a:buNone/>
            </a:pPr>
            <a:r>
              <a:rPr lang="sq-AL" sz="2000" dirty="0">
                <a:latin typeface="Cambria" panose="02040503050406030204" pitchFamily="18" charset="0"/>
                <a:ea typeface="Cambria" panose="02040503050406030204" pitchFamily="18" charset="0"/>
              </a:rPr>
              <a:t> a) të gjitha </a:t>
            </a:r>
            <a:r>
              <a:rPr lang="sq-AL" sz="2000" dirty="0" err="1">
                <a:latin typeface="Cambria" panose="02040503050406030204" pitchFamily="18" charset="0"/>
                <a:ea typeface="Cambria" panose="02040503050406030204" pitchFamily="18" charset="0"/>
              </a:rPr>
              <a:t>Lotet</a:t>
            </a:r>
            <a:r>
              <a:rPr lang="sq-AL" sz="2000" dirty="0">
                <a:latin typeface="Cambria" panose="02040503050406030204" pitchFamily="18" charset="0"/>
                <a:ea typeface="Cambria" panose="02040503050406030204" pitchFamily="18" charset="0"/>
              </a:rPr>
              <a:t>; apo</a:t>
            </a:r>
          </a:p>
          <a:p>
            <a:pPr marL="400050" lvl="1" indent="0">
              <a:buNone/>
            </a:pPr>
            <a:r>
              <a:rPr lang="sq-AL" sz="2000" dirty="0">
                <a:latin typeface="Cambria" panose="02040503050406030204" pitchFamily="18" charset="0"/>
                <a:ea typeface="Cambria" panose="02040503050406030204" pitchFamily="18" charset="0"/>
              </a:rPr>
              <a:t> b) një numër të caktuar të </a:t>
            </a:r>
            <a:r>
              <a:rPr lang="sq-AL" sz="2000" dirty="0" err="1">
                <a:latin typeface="Cambria" panose="02040503050406030204" pitchFamily="18" charset="0"/>
                <a:ea typeface="Cambria" panose="02040503050406030204" pitchFamily="18" charset="0"/>
              </a:rPr>
              <a:t>Loteve</a:t>
            </a:r>
            <a:r>
              <a:rPr lang="sq-AL" sz="2000" dirty="0">
                <a:latin typeface="Cambria" panose="02040503050406030204" pitchFamily="18" charset="0"/>
                <a:ea typeface="Cambria" panose="02040503050406030204" pitchFamily="18" charset="0"/>
              </a:rPr>
              <a:t>.</a:t>
            </a:r>
          </a:p>
          <a:p>
            <a:pPr marL="0" indent="0">
              <a:buNone/>
            </a:pPr>
            <a:endParaRPr lang="sq-AL" sz="2000" dirty="0">
              <a:latin typeface="Cambria" panose="02040503050406030204" pitchFamily="18" charset="0"/>
              <a:ea typeface="Cambria" panose="02040503050406030204" pitchFamily="18" charset="0"/>
            </a:endParaRPr>
          </a:p>
          <a:p>
            <a:pPr marL="0" indent="0">
              <a:buNone/>
            </a:pPr>
            <a:endParaRPr lang="sq-AL" sz="2000" dirty="0"/>
          </a:p>
          <a:p>
            <a:endParaRPr lang="sq-AL" sz="2000" dirty="0"/>
          </a:p>
          <a:p>
            <a:endParaRPr lang="sq-AL" sz="2000" dirty="0"/>
          </a:p>
          <a:p>
            <a:endParaRPr lang="sq-AL" sz="2000" dirty="0"/>
          </a:p>
        </p:txBody>
      </p:sp>
      <p:sp>
        <p:nvSpPr>
          <p:cNvPr id="4" name="Footer Placeholder 3"/>
          <p:cNvSpPr>
            <a:spLocks noGrp="1"/>
          </p:cNvSpPr>
          <p:nvPr>
            <p:ph type="ftr" sz="quarter" idx="11"/>
          </p:nvPr>
        </p:nvSpPr>
        <p:spPr>
          <a:xfrm>
            <a:off x="2819400" y="6356350"/>
            <a:ext cx="37338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2885327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lstStyle/>
          <a:p>
            <a:r>
              <a:rPr lang="sq-AL" sz="2800" b="1" dirty="0">
                <a:solidFill>
                  <a:srgbClr val="002060"/>
                </a:solidFill>
                <a:latin typeface="Cambria" panose="02040503050406030204" pitchFamily="18" charset="0"/>
                <a:ea typeface="Cambria" panose="02040503050406030204" pitchFamily="18" charset="0"/>
              </a:rPr>
              <a:t>Dosja e Tenderit </a:t>
            </a:r>
            <a:endParaRPr lang="sq-AL" sz="2800" dirty="0"/>
          </a:p>
        </p:txBody>
      </p:sp>
      <p:sp>
        <p:nvSpPr>
          <p:cNvPr id="3" name="Content Placeholder 2"/>
          <p:cNvSpPr>
            <a:spLocks noGrp="1"/>
          </p:cNvSpPr>
          <p:nvPr>
            <p:ph idx="1"/>
          </p:nvPr>
        </p:nvSpPr>
        <p:spPr>
          <a:xfrm>
            <a:off x="0" y="609600"/>
            <a:ext cx="9144000" cy="5516563"/>
          </a:xfrm>
        </p:spPr>
        <p:txBody>
          <a:bodyPr/>
          <a:lstStyle/>
          <a:p>
            <a:pPr>
              <a:buFont typeface="Wingdings" panose="05000000000000000000" pitchFamily="2" charset="2"/>
              <a:buChar char="§"/>
            </a:pPr>
            <a:r>
              <a:rPr lang="en-US" sz="2400" dirty="0">
                <a:latin typeface="Cambria" panose="02040503050406030204" pitchFamily="18" charset="0"/>
                <a:ea typeface="Cambria" panose="02040503050406030204" pitchFamily="18" charset="0"/>
              </a:rPr>
              <a:t>Ne </a:t>
            </a:r>
            <a:r>
              <a:rPr lang="en-US" sz="2400" dirty="0" err="1">
                <a:latin typeface="Cambria" panose="02040503050406030204" pitchFamily="18" charset="0"/>
                <a:ea typeface="Cambria" panose="02040503050406030204" pitchFamily="18" charset="0"/>
              </a:rPr>
              <a:t>rastet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kufizimit</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shperblim</a:t>
            </a:r>
            <a:r>
              <a:rPr lang="en-US" sz="2400" dirty="0">
                <a:latin typeface="Cambria" panose="02040503050406030204" pitchFamily="18" charset="0"/>
                <a:ea typeface="Cambria" panose="02040503050406030204" pitchFamily="18" charset="0"/>
              </a:rPr>
              <a:t> me kontrat  ,</a:t>
            </a:r>
            <a:r>
              <a:rPr lang="sq-AL" sz="2400" dirty="0">
                <a:latin typeface="Cambria" panose="02040503050406030204" pitchFamily="18" charset="0"/>
                <a:ea typeface="Cambria" panose="02040503050406030204" pitchFamily="18" charset="0"/>
              </a:rPr>
              <a:t>AK duhet të përcaktoj në Dosje të Tenderit kriteret objektive dhe jo-diskriminuese apo rregullat për shpërblimin e </a:t>
            </a:r>
            <a:r>
              <a:rPr lang="sq-AL" sz="2400" dirty="0" err="1">
                <a:latin typeface="Cambria" panose="02040503050406030204" pitchFamily="18" charset="0"/>
                <a:ea typeface="Cambria" panose="02040503050406030204" pitchFamily="18" charset="0"/>
              </a:rPr>
              <a:t>loteve</a:t>
            </a:r>
            <a:r>
              <a:rPr lang="sq-AL" sz="2400" dirty="0">
                <a:latin typeface="Cambria" panose="02040503050406030204" pitchFamily="18" charset="0"/>
                <a:ea typeface="Cambria" panose="02040503050406030204" pitchFamily="18" charset="0"/>
              </a:rPr>
              <a:t> të ndryshme</a:t>
            </a:r>
            <a:r>
              <a:rPr lang="en-US" sz="2400" dirty="0">
                <a:latin typeface="Cambria" panose="02040503050406030204" pitchFamily="18" charset="0"/>
                <a:ea typeface="Cambria" panose="02040503050406030204" pitchFamily="18" charset="0"/>
              </a:rPr>
              <a:t> </a:t>
            </a:r>
          </a:p>
          <a:p>
            <a:pPr marL="0" indent="0">
              <a:buNone/>
            </a:pPr>
            <a:endParaRPr lang="sq-AL"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Në mënyrë që të nxitet përfshirja e ndërmarrjeve të vogla dhe të mesme (NVM) në tregun kombëtar të prokurimit publik, kufizimi i numrit të </a:t>
            </a:r>
            <a:r>
              <a:rPr lang="sq-AL" sz="2400" dirty="0" err="1">
                <a:latin typeface="Cambria" panose="02040503050406030204" pitchFamily="18" charset="0"/>
                <a:ea typeface="Cambria" panose="02040503050406030204" pitchFamily="18" charset="0"/>
              </a:rPr>
              <a:t>Loteve</a:t>
            </a:r>
            <a:r>
              <a:rPr lang="sq-AL" sz="2400" dirty="0">
                <a:latin typeface="Cambria" panose="02040503050406030204" pitchFamily="18" charset="0"/>
                <a:ea typeface="Cambria" panose="02040503050406030204" pitchFamily="18" charset="0"/>
              </a:rPr>
              <a:t> preferohet kur ka shumë OE dhe shumë NVM.</a:t>
            </a:r>
          </a:p>
        </p:txBody>
      </p:sp>
      <p:sp>
        <p:nvSpPr>
          <p:cNvPr id="4" name="Footer Placeholder 3"/>
          <p:cNvSpPr>
            <a:spLocks noGrp="1"/>
          </p:cNvSpPr>
          <p:nvPr>
            <p:ph type="ftr" sz="quarter" idx="11"/>
          </p:nvPr>
        </p:nvSpPr>
        <p:spPr>
          <a:xfrm>
            <a:off x="3124200" y="6356350"/>
            <a:ext cx="49530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4256184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sq-AL" sz="2800" b="1" dirty="0">
                <a:solidFill>
                  <a:srgbClr val="002060"/>
                </a:solidFill>
                <a:latin typeface="Cambria" panose="02040503050406030204" pitchFamily="18" charset="0"/>
                <a:ea typeface="Cambria" panose="02040503050406030204" pitchFamily="18" charset="0"/>
              </a:rPr>
              <a:t>Përcaktimi i Kritereve te Përzgjedhjes </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600200"/>
            <a:ext cx="9144000" cy="4525963"/>
          </a:xfrm>
        </p:spPr>
        <p:txBody>
          <a:bodyPr/>
          <a:lstStyle/>
          <a:p>
            <a:r>
              <a:rPr lang="sq-AL" sz="2400" dirty="0">
                <a:latin typeface="Cambria" panose="02040503050406030204" pitchFamily="18" charset="0"/>
                <a:ea typeface="Cambria" panose="02040503050406030204" pitchFamily="18" charset="0"/>
              </a:rPr>
              <a:t>Kjo fazë përfshin përcaktimin e kërkesave të cilat Autoriteti Kontraktues mund të kërkojë nga operatorët ekonomik lidhur me:</a:t>
            </a:r>
          </a:p>
          <a:p>
            <a:pPr marL="0" indent="0">
              <a:buNone/>
            </a:pP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Përshtatshmëria personale, </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Gjendjen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Ekonimike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financiare</a:t>
            </a:r>
            <a:r>
              <a:rPr lang="sq-AL" sz="2400" dirty="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Pershtatshmerin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teknike</a:t>
            </a:r>
            <a:r>
              <a:rPr lang="en-US" sz="2400" dirty="0">
                <a:latin typeface="Cambria" panose="02040503050406030204" pitchFamily="18" charset="0"/>
                <a:ea typeface="Cambria" panose="02040503050406030204" pitchFamily="18" charset="0"/>
              </a:rPr>
              <a:t>/</a:t>
            </a:r>
            <a:r>
              <a:rPr lang="en-US" sz="2400" dirty="0" err="1">
                <a:latin typeface="Cambria" panose="02040503050406030204" pitchFamily="18" charset="0"/>
                <a:ea typeface="Cambria" panose="02040503050406030204" pitchFamily="18" charset="0"/>
              </a:rPr>
              <a:t>profesionale</a:t>
            </a:r>
            <a:r>
              <a:rPr lang="sq-AL" sz="2400"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endParaRPr lang="en-US" sz="2400" b="1" dirty="0">
              <a:latin typeface="Cambria" panose="02040503050406030204" pitchFamily="18" charset="0"/>
              <a:ea typeface="Cambria" panose="02040503050406030204" pitchFamily="18" charset="0"/>
            </a:endParaRPr>
          </a:p>
          <a:p>
            <a:r>
              <a:rPr lang="sq-AL" sz="2400" b="1" dirty="0">
                <a:latin typeface="Cambria" panose="02040503050406030204" pitchFamily="18" charset="0"/>
                <a:ea typeface="Cambria" panose="02040503050406030204" pitchFamily="18" charset="0"/>
              </a:rPr>
              <a:t>Kriteret e përzgjedhjes i  referohen profilit te operatorëve ekonomik dhe </a:t>
            </a:r>
            <a:r>
              <a:rPr lang="sq-AL" sz="2400" b="1" u="sng" dirty="0">
                <a:latin typeface="Cambria" panose="02040503050406030204" pitchFamily="18" charset="0"/>
                <a:ea typeface="Cambria" panose="02040503050406030204" pitchFamily="18" charset="0"/>
              </a:rPr>
              <a:t>jo ofertave të tyre.</a:t>
            </a:r>
            <a:r>
              <a:rPr lang="sq-AL" sz="2400" u="sng" dirty="0">
                <a:latin typeface="Cambria" panose="02040503050406030204" pitchFamily="18" charset="0"/>
                <a:ea typeface="Cambria" panose="02040503050406030204" pitchFamily="18" charset="0"/>
              </a:rPr>
              <a:t> </a:t>
            </a:r>
            <a:endParaRPr lang="en-US" sz="2400" u="sng" dirty="0">
              <a:latin typeface="Cambria" panose="02040503050406030204" pitchFamily="18" charset="0"/>
              <a:ea typeface="Cambria" panose="02040503050406030204" pitchFamily="18" charset="0"/>
            </a:endParaRPr>
          </a:p>
          <a:p>
            <a:pPr lvl="0">
              <a:buNone/>
            </a:pPr>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3124200" y="6356350"/>
            <a:ext cx="44196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12115669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sq-AL" sz="2800" b="1" dirty="0">
                <a:solidFill>
                  <a:srgbClr val="002060"/>
                </a:solidFill>
                <a:latin typeface="Cambria" panose="02040503050406030204" pitchFamily="18" charset="0"/>
                <a:ea typeface="Cambria" panose="02040503050406030204" pitchFamily="18" charset="0"/>
              </a:rPr>
              <a:t>Klasifikimi i Kritereve te Përzgjedhjes</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143000"/>
            <a:ext cx="9144000" cy="4983163"/>
          </a:xfrm>
        </p:spPr>
        <p:txBody>
          <a:bodyPr/>
          <a:lstStyle/>
          <a:p>
            <a:pPr marL="0" indent="0">
              <a:buNone/>
            </a:pPr>
            <a:r>
              <a:rPr lang="sq-AL" sz="2400" dirty="0">
                <a:latin typeface="Cambria" panose="02040503050406030204" pitchFamily="18" charset="0"/>
                <a:ea typeface="Cambria" panose="02040503050406030204" pitchFamily="18" charset="0"/>
              </a:rPr>
              <a:t>Kriteret e përzgjedhjes do të specifikohen qartë në njoftimin për kontratë dhe në dosje të tenderit, si dhe, çdo dokument apo informatë tjetër që OE i interesuar kërkohet të dorëzoj me tenderin e tij.</a:t>
            </a:r>
          </a:p>
          <a:p>
            <a:pPr marL="0" indent="0">
              <a:buNone/>
            </a:pPr>
            <a:endParaRPr lang="sq-AL" sz="2400" dirty="0">
              <a:latin typeface="Cambria" panose="02040503050406030204" pitchFamily="18" charset="0"/>
              <a:ea typeface="Cambria" panose="02040503050406030204" pitchFamily="18" charset="0"/>
            </a:endParaRPr>
          </a:p>
          <a:p>
            <a:pPr marL="0" indent="0">
              <a:buNone/>
            </a:pPr>
            <a:r>
              <a:rPr lang="sq-AL" sz="2400" dirty="0">
                <a:latin typeface="Cambria" panose="02040503050406030204" pitchFamily="18" charset="0"/>
                <a:ea typeface="Cambria" panose="02040503050406030204" pitchFamily="18" charset="0"/>
              </a:rPr>
              <a:t>Kriteret e përzgjedhjes klasifikohen në dy (2) grupe: </a:t>
            </a:r>
          </a:p>
          <a:p>
            <a:pPr marL="0" indent="0">
              <a:buNone/>
            </a:pPr>
            <a:endParaRPr lang="en-US" sz="2400" dirty="0">
              <a:solidFill>
                <a:srgbClr val="FF0000"/>
              </a:solidFill>
              <a:latin typeface="Cambria" panose="02040503050406030204" pitchFamily="18" charset="0"/>
              <a:ea typeface="Cambria" panose="02040503050406030204" pitchFamily="18" charset="0"/>
            </a:endParaRPr>
          </a:p>
          <a:p>
            <a:pPr marL="457200" lvl="1" indent="-457200">
              <a:buFont typeface="+mj-lt"/>
              <a:buAutoNum type="arabicPeriod"/>
            </a:pPr>
            <a:r>
              <a:rPr lang="sq-AL" sz="2400" dirty="0">
                <a:latin typeface="Cambria" panose="02040503050406030204" pitchFamily="18" charset="0"/>
                <a:ea typeface="Cambria" panose="02040503050406030204" pitchFamily="18" charset="0"/>
              </a:rPr>
              <a:t>Kërkesat e përshtatshmërisë.</a:t>
            </a:r>
            <a:endParaRPr lang="en-US" sz="2400" dirty="0">
              <a:latin typeface="Cambria" panose="02040503050406030204" pitchFamily="18" charset="0"/>
              <a:ea typeface="Cambria" panose="02040503050406030204" pitchFamily="18" charset="0"/>
            </a:endParaRPr>
          </a:p>
          <a:p>
            <a:pPr marL="457200" lvl="1" indent="-457200">
              <a:buFont typeface="+mj-lt"/>
              <a:buAutoNum type="arabicPeriod"/>
            </a:pPr>
            <a:r>
              <a:rPr lang="sq-AL" sz="2400" dirty="0">
                <a:latin typeface="Cambria" panose="02040503050406030204" pitchFamily="18" charset="0"/>
                <a:ea typeface="Cambria" panose="02040503050406030204" pitchFamily="18" charset="0"/>
              </a:rPr>
              <a:t>Kërkesat minimale të kualifikimit</a:t>
            </a:r>
            <a:endParaRPr lang="en-US" sz="2400" dirty="0">
              <a:latin typeface="Cambria" panose="02040503050406030204" pitchFamily="18" charset="0"/>
              <a:ea typeface="Cambria" panose="02040503050406030204" pitchFamily="18" charset="0"/>
            </a:endParaRPr>
          </a:p>
          <a:p>
            <a:pPr lvl="0">
              <a:buNone/>
            </a:pPr>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447800" y="6356350"/>
            <a:ext cx="45720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4736935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sq-AL" sz="2800" b="1" dirty="0">
                <a:solidFill>
                  <a:srgbClr val="002060"/>
                </a:solidFill>
                <a:latin typeface="Cambria" panose="02040503050406030204" pitchFamily="18" charset="0"/>
                <a:ea typeface="Cambria" panose="02040503050406030204" pitchFamily="18" charset="0"/>
              </a:rPr>
              <a:t>Kriteret e Përzgjedhjes me LPP </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219200"/>
            <a:ext cx="9144000" cy="4906963"/>
          </a:xfrm>
        </p:spPr>
        <p:txBody>
          <a:bodyPr/>
          <a:lstStyle/>
          <a:p>
            <a:pPr marL="457200" lvl="1" indent="-457200">
              <a:buFont typeface="Wingdings" pitchFamily="2" charset="2"/>
              <a:buChar char="Ø"/>
            </a:pPr>
            <a:r>
              <a:rPr lang="sq-AL" sz="2400" dirty="0">
                <a:latin typeface="Cambria" panose="02040503050406030204" pitchFamily="18" charset="0"/>
                <a:ea typeface="Cambria" panose="02040503050406030204" pitchFamily="18" charset="0"/>
              </a:rPr>
              <a:t>Kërkesat për verifikimin e </a:t>
            </a:r>
            <a:r>
              <a:rPr lang="sq-AL" sz="2400" b="1" dirty="0">
                <a:latin typeface="Cambria" panose="02040503050406030204" pitchFamily="18" charset="0"/>
                <a:ea typeface="Cambria" panose="02040503050406030204" pitchFamily="18" charset="0"/>
              </a:rPr>
              <a:t>përshtatshmëris </a:t>
            </a:r>
            <a:r>
              <a:rPr lang="sq-AL" sz="2400" dirty="0">
                <a:latin typeface="Cambria" panose="02040503050406030204" pitchFamily="18" charset="0"/>
                <a:ea typeface="Cambria" panose="02040503050406030204" pitchFamily="18" charset="0"/>
              </a:rPr>
              <a:t>të OE, janë kërkesa të nenit 65 të LPP</a:t>
            </a:r>
            <a:r>
              <a:rPr lang="en-US" sz="2400"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sq-AL" sz="2400" b="1" u="sng" dirty="0">
                <a:latin typeface="Cambria" panose="02040503050406030204" pitchFamily="18" charset="0"/>
                <a:ea typeface="Cambria" panose="02040503050406030204" pitchFamily="18" charset="0"/>
              </a:rPr>
              <a:t>Të detyrueshme</a:t>
            </a:r>
            <a:r>
              <a:rPr lang="sq-AL" sz="2400" b="1" dirty="0">
                <a:latin typeface="Cambria" panose="02040503050406030204" pitchFamily="18" charset="0"/>
                <a:ea typeface="Cambria" panose="02040503050406030204" pitchFamily="18" charset="0"/>
              </a:rPr>
              <a:t> dhe duhet gjithmonë të plotësohen nga OE</a:t>
            </a:r>
            <a:r>
              <a:rPr lang="en-US" sz="2400" b="1"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pPr marL="457200" lvl="1" indent="-457200">
              <a:buNone/>
            </a:pPr>
            <a:endParaRPr lang="en-GB" sz="2400" dirty="0">
              <a:latin typeface="Cambria" panose="02040503050406030204" pitchFamily="18" charset="0"/>
              <a:ea typeface="Cambria" panose="02040503050406030204" pitchFamily="18" charset="0"/>
            </a:endParaRPr>
          </a:p>
          <a:p>
            <a:pPr marL="457200" lvl="1" indent="-457200">
              <a:buFont typeface="Wingdings" pitchFamily="2" charset="2"/>
              <a:buChar char="Ø"/>
            </a:pPr>
            <a:r>
              <a:rPr lang="sq-AL" sz="2400" dirty="0">
                <a:latin typeface="Cambria" panose="02040503050406030204" pitchFamily="18" charset="0"/>
                <a:ea typeface="Cambria" panose="02040503050406030204" pitchFamily="18" charset="0"/>
              </a:rPr>
              <a:t>Kërkesat minimale të kualifikimi, janë kërkesa të nenit 66, 68 dhe 69 të LPP-së</a:t>
            </a:r>
            <a:r>
              <a:rPr lang="en-US" sz="2400"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 </a:t>
            </a:r>
            <a:endParaRPr lang="en-US" sz="2400" i="1" dirty="0">
              <a:latin typeface="Cambria" panose="02040503050406030204" pitchFamily="18" charset="0"/>
              <a:ea typeface="Cambria" panose="02040503050406030204" pitchFamily="18" charset="0"/>
            </a:endParaRPr>
          </a:p>
          <a:p>
            <a:pPr lvl="0">
              <a:buNone/>
            </a:pPr>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3124200" y="6356350"/>
            <a:ext cx="51054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6617762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sq-AL" sz="2800" b="1" dirty="0">
                <a:solidFill>
                  <a:srgbClr val="002060"/>
                </a:solidFill>
                <a:latin typeface="Cambria" panose="02040503050406030204" pitchFamily="18" charset="0"/>
                <a:ea typeface="Cambria" panose="02040503050406030204" pitchFamily="18" charset="0"/>
              </a:rPr>
              <a:t>Vlerësimi i Kritereve të Përzgjedhjes</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417638"/>
            <a:ext cx="9144000" cy="4327525"/>
          </a:xfrm>
        </p:spPr>
        <p:txBody>
          <a:bodyPr/>
          <a:lstStyle/>
          <a:p>
            <a:r>
              <a:rPr lang="sq-AL" sz="2400" b="1" dirty="0">
                <a:latin typeface="Cambria" panose="02040503050406030204" pitchFamily="18" charset="0"/>
                <a:ea typeface="Cambria" panose="02040503050406030204" pitchFamily="18" charset="0"/>
              </a:rPr>
              <a:t>Kriteret e përzgjedhjes:</a:t>
            </a:r>
          </a:p>
          <a:p>
            <a:endParaRPr lang="en-US" sz="2400" dirty="0">
              <a:latin typeface="Cambria" panose="02040503050406030204" pitchFamily="18" charset="0"/>
              <a:ea typeface="Cambria" panose="02040503050406030204" pitchFamily="18" charset="0"/>
            </a:endParaRPr>
          </a:p>
          <a:p>
            <a:pPr marL="971550" lvl="1" indent="-514350">
              <a:buFont typeface="+mj-lt"/>
              <a:buAutoNum type="alphaLcParenR"/>
            </a:pPr>
            <a:r>
              <a:rPr lang="sq-AL" sz="2400" b="1" dirty="0">
                <a:latin typeface="Cambria" panose="02040503050406030204" pitchFamily="18" charset="0"/>
                <a:ea typeface="Cambria" panose="02040503050406030204" pitchFamily="18" charset="0"/>
              </a:rPr>
              <a:t>në asnjë mënyrë </a:t>
            </a:r>
            <a:r>
              <a:rPr lang="sq-AL" sz="2400" dirty="0">
                <a:latin typeface="Cambria" panose="02040503050406030204" pitchFamily="18" charset="0"/>
                <a:ea typeface="Cambria" panose="02040503050406030204" pitchFamily="18" charset="0"/>
              </a:rPr>
              <a:t>nuk mund të përdoren si kritere të dhënies së kontratës</a:t>
            </a:r>
            <a:r>
              <a:rPr lang="sq-AL" sz="2400" b="1" dirty="0">
                <a:latin typeface="Cambria" panose="02040503050406030204" pitchFamily="18" charset="0"/>
                <a:ea typeface="Cambria" panose="02040503050406030204" pitchFamily="18" charset="0"/>
              </a:rPr>
              <a:t> </a:t>
            </a:r>
            <a:r>
              <a:rPr lang="en-US" sz="2400" b="1" dirty="0">
                <a:latin typeface="Cambria" panose="02040503050406030204" pitchFamily="18" charset="0"/>
                <a:ea typeface="Cambria" panose="02040503050406030204" pitchFamily="18" charset="0"/>
              </a:rPr>
              <a:t>.</a:t>
            </a:r>
            <a:endParaRPr lang="sq-AL" sz="2400" b="1" dirty="0">
              <a:latin typeface="Cambria" panose="02040503050406030204" pitchFamily="18" charset="0"/>
              <a:ea typeface="Cambria" panose="02040503050406030204" pitchFamily="18" charset="0"/>
            </a:endParaRPr>
          </a:p>
          <a:p>
            <a:pPr marL="971550" lvl="1" indent="-514350">
              <a:buFont typeface="+mj-lt"/>
              <a:buAutoNum type="alphaLcParenR"/>
            </a:pPr>
            <a:endParaRPr lang="en-US" sz="2400" dirty="0">
              <a:latin typeface="Cambria" panose="02040503050406030204" pitchFamily="18" charset="0"/>
              <a:ea typeface="Cambria" panose="02040503050406030204" pitchFamily="18" charset="0"/>
            </a:endParaRPr>
          </a:p>
          <a:p>
            <a:pPr marL="971550" lvl="1" indent="-514350">
              <a:buFont typeface="+mj-lt"/>
              <a:buAutoNum type="alphaLcParenR"/>
            </a:pPr>
            <a:r>
              <a:rPr lang="sq-AL" sz="2400" b="1" dirty="0">
                <a:latin typeface="Cambria" panose="02040503050406030204" pitchFamily="18" charset="0"/>
                <a:ea typeface="Cambria" panose="02040503050406030204" pitchFamily="18" charset="0"/>
              </a:rPr>
              <a:t>nuk mund </a:t>
            </a:r>
            <a:r>
              <a:rPr lang="sq-AL" sz="2400" dirty="0">
                <a:latin typeface="Cambria" panose="02040503050406030204" pitchFamily="18" charset="0"/>
                <a:ea typeface="Cambria" panose="02040503050406030204" pitchFamily="18" charset="0"/>
              </a:rPr>
              <a:t>të kenë peshë të caktuar : </a:t>
            </a:r>
          </a:p>
          <a:p>
            <a:pPr marL="971550" lvl="1" indent="-514350">
              <a:buFont typeface="+mj-lt"/>
              <a:buAutoNum type="alphaLcParenR"/>
            </a:pPr>
            <a:endParaRPr lang="en-US" sz="2400" dirty="0">
              <a:latin typeface="Cambria" panose="02040503050406030204" pitchFamily="18" charset="0"/>
              <a:ea typeface="Cambria" panose="02040503050406030204" pitchFamily="18" charset="0"/>
            </a:endParaRPr>
          </a:p>
          <a:p>
            <a:pPr marL="971550" lvl="1" indent="-514350">
              <a:buFont typeface="+mj-lt"/>
              <a:buAutoNum type="alphaLcParenR"/>
            </a:pPr>
            <a:r>
              <a:rPr lang="sq-AL" sz="2400" dirty="0">
                <a:latin typeface="Cambria" panose="02040503050406030204" pitchFamily="18" charset="0"/>
                <a:ea typeface="Cambria" panose="02040503050406030204" pitchFamily="18" charset="0"/>
              </a:rPr>
              <a:t>Ato janë kërkesa</a:t>
            </a:r>
            <a:r>
              <a:rPr lang="sq-AL" sz="2400" b="1"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të vlerësimit </a:t>
            </a:r>
            <a:r>
              <a:rPr lang="sq-AL" sz="2400" b="1" dirty="0">
                <a:latin typeface="Cambria" panose="02040503050406030204" pitchFamily="18" charset="0"/>
                <a:ea typeface="Cambria" panose="02040503050406030204" pitchFamily="18" charset="0"/>
              </a:rPr>
              <a:t>Kalon/ Nuk kalon </a:t>
            </a:r>
            <a:endParaRPr lang="en-US" sz="2400" dirty="0">
              <a:latin typeface="Cambria" panose="02040503050406030204" pitchFamily="18" charset="0"/>
              <a:ea typeface="Cambria" panose="02040503050406030204" pitchFamily="18" charset="0"/>
            </a:endParaRPr>
          </a:p>
          <a:p>
            <a:pPr>
              <a:buNone/>
            </a:pPr>
            <a:endParaRPr lang="en-US" sz="2400" b="1" i="1" dirty="0">
              <a:solidFill>
                <a:srgbClr val="FF0000"/>
              </a:solidFill>
              <a:latin typeface="Cambria" panose="02040503050406030204" pitchFamily="18" charset="0"/>
              <a:ea typeface="Cambria" panose="02040503050406030204" pitchFamily="18" charset="0"/>
            </a:endParaRPr>
          </a:p>
          <a:p>
            <a:pPr lvl="0">
              <a:buNone/>
            </a:pPr>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828800" y="6356350"/>
            <a:ext cx="41910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15816638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30275"/>
          </a:xfrm>
        </p:spPr>
        <p:txBody>
          <a:bodyPr/>
          <a:lstStyle/>
          <a:p>
            <a:r>
              <a:rPr lang="sq-AL" sz="2800" b="1" dirty="0">
                <a:solidFill>
                  <a:srgbClr val="002060"/>
                </a:solidFill>
                <a:latin typeface="Cambria" panose="02040503050406030204" pitchFamily="18" charset="0"/>
                <a:ea typeface="Cambria" panose="02040503050406030204" pitchFamily="18" charset="0"/>
              </a:rPr>
              <a:t>Përcaktimi i Kritereve të Përgjedhjes për Grupin e Operatorëve Ekonomik</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76200" y="1295400"/>
            <a:ext cx="9144000" cy="5562600"/>
          </a:xfrm>
        </p:spPr>
        <p:txBody>
          <a:bodyPr/>
          <a:lstStyle/>
          <a:p>
            <a:pPr marL="0" indent="0">
              <a:buNone/>
            </a:pPr>
            <a:r>
              <a:rPr lang="en-US" sz="2000" dirty="0" err="1">
                <a:latin typeface="Cambria" panose="02040503050406030204" pitchFamily="18" charset="0"/>
                <a:ea typeface="Cambria" panose="02040503050406030204" pitchFamily="18" charset="0"/>
              </a:rPr>
              <a:t>Secili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anëtarë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grupit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duhet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përmbush</a:t>
            </a:r>
            <a:r>
              <a:rPr lang="en-US" sz="2000"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kërkesat</a:t>
            </a:r>
            <a:r>
              <a:rPr lang="en-US" sz="2000" b="1" dirty="0">
                <a:latin typeface="Cambria" panose="02040503050406030204" pitchFamily="18" charset="0"/>
                <a:ea typeface="Cambria" panose="02040503050406030204" pitchFamily="18" charset="0"/>
              </a:rPr>
              <a:t> e </a:t>
            </a:r>
            <a:r>
              <a:rPr lang="en-US" sz="2000" b="1" dirty="0" err="1">
                <a:latin typeface="Cambria" panose="02040503050406030204" pitchFamily="18" charset="0"/>
                <a:ea typeface="Cambria" panose="02040503050406030204" pitchFamily="18" charset="0"/>
              </a:rPr>
              <a:t>përshtatshmërisë</a:t>
            </a:r>
            <a:r>
              <a:rPr lang="en-US" sz="2000" b="1"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neni</a:t>
            </a:r>
            <a:r>
              <a:rPr lang="en-US" sz="2000" b="1" dirty="0">
                <a:latin typeface="Cambria" panose="02040503050406030204" pitchFamily="18" charset="0"/>
                <a:ea typeface="Cambria" panose="02040503050406030204" pitchFamily="18" charset="0"/>
              </a:rPr>
              <a:t> 65 </a:t>
            </a:r>
            <a:r>
              <a:rPr lang="en-US" sz="2000" b="1" dirty="0" err="1">
                <a:latin typeface="Cambria" panose="02040503050406030204" pitchFamily="18" charset="0"/>
                <a:ea typeface="Cambria" panose="02040503050406030204" pitchFamily="18" charset="0"/>
              </a:rPr>
              <a:t>i</a:t>
            </a:r>
            <a:r>
              <a:rPr lang="en-US" sz="2000" b="1" dirty="0">
                <a:latin typeface="Cambria" panose="02040503050406030204" pitchFamily="18" charset="0"/>
                <a:ea typeface="Cambria" panose="02040503050406030204" pitchFamily="18" charset="0"/>
              </a:rPr>
              <a:t> LPP-se </a:t>
            </a:r>
            <a:r>
              <a:rPr lang="en-US" sz="2000" b="1" dirty="0" err="1">
                <a:latin typeface="Cambria" panose="02040503050406030204" pitchFamily="18" charset="0"/>
                <a:ea typeface="Cambria" panose="02040503050406030204" pitchFamily="18" charset="0"/>
              </a:rPr>
              <a:t>dhe</a:t>
            </a:r>
            <a:r>
              <a:rPr lang="en-US" sz="2000" b="1" dirty="0">
                <a:latin typeface="Cambria" panose="02040503050406030204" pitchFamily="18" charset="0"/>
                <a:ea typeface="Cambria" panose="02040503050406030204" pitchFamily="18" charset="0"/>
              </a:rPr>
              <a:t> </a:t>
            </a:r>
            <a:r>
              <a:rPr lang="sq-AL" sz="1800" b="0" i="0" u="none" strike="noStrike" baseline="0" dirty="0">
                <a:solidFill>
                  <a:srgbClr val="000000"/>
                </a:solidFill>
                <a:latin typeface="Times New Roman" panose="02020603050405020304" pitchFamily="18" charset="0"/>
              </a:rPr>
              <a:t>Secili anëtar i grupit individualisht duhet të dorëzoj </a:t>
            </a:r>
            <a:r>
              <a:rPr lang="sq-AL" sz="1800" b="0" i="0" u="none" strike="noStrike" baseline="0" dirty="0" err="1">
                <a:solidFill>
                  <a:srgbClr val="000000"/>
                </a:solidFill>
                <a:latin typeface="Times New Roman" panose="02020603050405020304" pitchFamily="18" charset="0"/>
              </a:rPr>
              <a:t>Çertifkatën</a:t>
            </a:r>
            <a:r>
              <a:rPr lang="sq-AL" sz="1800" b="0" i="0" u="none" strike="noStrike" baseline="0" dirty="0">
                <a:solidFill>
                  <a:srgbClr val="000000"/>
                </a:solidFill>
                <a:latin typeface="Times New Roman" panose="02020603050405020304" pitchFamily="18" charset="0"/>
              </a:rPr>
              <a:t> e Regjistrimit të Biznesit. </a:t>
            </a:r>
            <a:endParaRPr lang="sq-AL" sz="2000" b="1" dirty="0">
              <a:latin typeface="Cambria" panose="02040503050406030204" pitchFamily="18" charset="0"/>
              <a:ea typeface="Cambria" panose="02040503050406030204" pitchFamily="18" charset="0"/>
            </a:endParaRPr>
          </a:p>
          <a:p>
            <a:pPr marL="0" indent="0">
              <a:buNone/>
            </a:pPr>
            <a:r>
              <a:rPr lang="en-US" sz="2000" dirty="0" err="1">
                <a:latin typeface="Cambria" panose="02040503050406030204" pitchFamily="18" charset="0"/>
                <a:ea typeface="Cambria" panose="02040503050406030204" pitchFamily="18" charset="0"/>
              </a:rPr>
              <a:t>Çdo</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kërkesë</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vendosur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nga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autoritet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kontraktues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sipas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neneve</a:t>
            </a:r>
            <a:r>
              <a:rPr lang="en-US" sz="2000" dirty="0">
                <a:latin typeface="Cambria" panose="02040503050406030204" pitchFamily="18" charset="0"/>
                <a:ea typeface="Cambria" panose="02040503050406030204" pitchFamily="18" charset="0"/>
              </a:rPr>
              <a:t> 66.2, 68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 69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LPP-se do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aplikohet</a:t>
            </a:r>
            <a:r>
              <a:rPr lang="en-US" sz="2000"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vetëm</a:t>
            </a:r>
            <a:r>
              <a:rPr lang="en-US" sz="2000" b="1"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ndaj</a:t>
            </a:r>
            <a:r>
              <a:rPr lang="en-US" sz="2000" b="1"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grupit</a:t>
            </a:r>
            <a:r>
              <a:rPr lang="en-US" sz="2000" b="1"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si</a:t>
            </a:r>
            <a:r>
              <a:rPr lang="en-US" sz="2000" b="1"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tërësi</a:t>
            </a:r>
            <a:r>
              <a:rPr lang="en-US" sz="2000" b="1"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 jo </a:t>
            </a:r>
            <a:r>
              <a:rPr lang="en-US" sz="2000" dirty="0" err="1">
                <a:latin typeface="Cambria" panose="02040503050406030204" pitchFamily="18" charset="0"/>
                <a:ea typeface="Cambria" panose="02040503050406030204" pitchFamily="18" charset="0"/>
              </a:rPr>
              <a:t>ndaj</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anëtarëve</a:t>
            </a:r>
            <a:r>
              <a:rPr lang="en-US" sz="2000" dirty="0">
                <a:latin typeface="Cambria" panose="02040503050406030204" pitchFamily="18" charset="0"/>
                <a:ea typeface="Cambria" panose="02040503050406030204" pitchFamily="18" charset="0"/>
              </a:rPr>
              <a:t> individual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grupit</a:t>
            </a:r>
            <a:r>
              <a:rPr lang="en-US" sz="2000" dirty="0">
                <a:latin typeface="Cambria" panose="02040503050406030204" pitchFamily="18" charset="0"/>
                <a:ea typeface="Cambria" panose="02040503050406030204" pitchFamily="18" charset="0"/>
              </a:rPr>
              <a:t>. </a:t>
            </a:r>
            <a:endParaRPr lang="sq-AL" sz="2000" dirty="0">
              <a:latin typeface="Cambria" panose="02040503050406030204" pitchFamily="18" charset="0"/>
              <a:ea typeface="Cambria" panose="02040503050406030204" pitchFamily="18" charset="0"/>
            </a:endParaRPr>
          </a:p>
          <a:p>
            <a:pPr marL="0" indent="0">
              <a:buNone/>
            </a:pPr>
            <a:endParaRPr lang="sq-AL" sz="2000" dirty="0">
              <a:latin typeface="Cambria" panose="02040503050406030204" pitchFamily="18" charset="0"/>
              <a:ea typeface="Cambria" panose="02040503050406030204" pitchFamily="18" charset="0"/>
            </a:endParaRPr>
          </a:p>
          <a:p>
            <a:pPr marL="0" indent="0">
              <a:buNone/>
            </a:pPr>
            <a:r>
              <a:rPr lang="en-US" sz="2000" dirty="0">
                <a:latin typeface="Cambria" panose="02040503050406030204" pitchFamily="18" charset="0"/>
                <a:ea typeface="Cambria" panose="02040503050406030204" pitchFamily="18" charset="0"/>
              </a:rPr>
              <a:t>AK  </a:t>
            </a:r>
            <a:r>
              <a:rPr lang="en-US" sz="2000" dirty="0" err="1">
                <a:latin typeface="Cambria" panose="02040503050406030204" pitchFamily="18" charset="0"/>
                <a:ea typeface="Cambria" panose="02040503050406030204" pitchFamily="18" charset="0"/>
              </a:rPr>
              <a:t>mund</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përcaktojnë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dosjen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tenderit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 ne </a:t>
            </a:r>
            <a:r>
              <a:rPr lang="en-US" sz="2000" dirty="0" err="1">
                <a:latin typeface="Cambria" panose="02040503050406030204" pitchFamily="18" charset="0"/>
                <a:ea typeface="Cambria" panose="02040503050406030204" pitchFamily="18" charset="0"/>
              </a:rPr>
              <a:t>njoftimin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kontrate</a:t>
            </a:r>
            <a:r>
              <a:rPr lang="en-US" sz="2000" dirty="0">
                <a:latin typeface="Cambria" panose="02040503050406030204" pitchFamily="18" charset="0"/>
                <a:ea typeface="Cambria" panose="02040503050406030204" pitchFamily="18" charset="0"/>
              </a:rPr>
              <a:t>  se </a:t>
            </a:r>
            <a:r>
              <a:rPr lang="en-US" sz="2000" dirty="0" err="1">
                <a:latin typeface="Cambria" panose="02040503050406030204" pitchFamily="18" charset="0"/>
                <a:ea typeface="Cambria" panose="02040503050406030204" pitchFamily="18" charset="0"/>
              </a:rPr>
              <a:t>si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grupet</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operatorëve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ekonomikë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duhet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përmbushin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kërkesat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gjendjen</a:t>
            </a:r>
            <a:r>
              <a:rPr lang="en-US" sz="2000" b="1"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ekonomike</a:t>
            </a:r>
            <a:r>
              <a:rPr lang="en-US" sz="2000" b="1"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dhe</a:t>
            </a:r>
            <a:r>
              <a:rPr lang="en-US" sz="2000" b="1"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financiare</a:t>
            </a:r>
            <a:r>
              <a:rPr lang="en-US" sz="2000" b="1"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ose</a:t>
            </a:r>
            <a:r>
              <a:rPr lang="en-US" sz="2000"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aftësinë</a:t>
            </a:r>
            <a:r>
              <a:rPr lang="en-US" sz="2000" b="1"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teknike</a:t>
            </a:r>
            <a:r>
              <a:rPr lang="en-US" sz="2000" b="1"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dhe</a:t>
            </a:r>
            <a:r>
              <a:rPr lang="en-US" sz="2000" b="1"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profesionale</a:t>
            </a:r>
            <a:r>
              <a:rPr lang="en-US" sz="2000" b="1"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të</a:t>
            </a:r>
            <a:r>
              <a:rPr lang="en-US" sz="2000" b="1"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referuar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nenin</a:t>
            </a:r>
            <a:r>
              <a:rPr lang="en-US" sz="2000" dirty="0">
                <a:latin typeface="Cambria" panose="02040503050406030204" pitchFamily="18" charset="0"/>
                <a:ea typeface="Cambria" panose="02040503050406030204" pitchFamily="18" charset="0"/>
              </a:rPr>
              <a:t> 68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 69 </a:t>
            </a:r>
            <a:r>
              <a:rPr lang="en-US" sz="2000" dirty="0" err="1">
                <a:latin typeface="Cambria" panose="02040503050406030204" pitchFamily="18" charset="0"/>
                <a:ea typeface="Cambria" panose="02040503050406030204" pitchFamily="18" charset="0"/>
              </a:rPr>
              <a:t>te</a:t>
            </a:r>
            <a:r>
              <a:rPr lang="en-US" sz="2000" dirty="0">
                <a:latin typeface="Cambria" panose="02040503050406030204" pitchFamily="18" charset="0"/>
                <a:ea typeface="Cambria" panose="02040503050406030204" pitchFamily="18" charset="0"/>
              </a:rPr>
              <a:t> LPP-se. </a:t>
            </a:r>
            <a:endParaRPr lang="sq-AL"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3124200" y="6356350"/>
            <a:ext cx="48006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22788223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rPr>
              <a:t>Kriteret për Dhënien e Kontratës</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143000"/>
            <a:ext cx="9144000" cy="4983163"/>
          </a:xfrm>
        </p:spPr>
        <p:txBody>
          <a:bodyPr/>
          <a:lstStyle/>
          <a:p>
            <a:pPr marL="0" indent="0">
              <a:buNone/>
            </a:pPr>
            <a:r>
              <a:rPr lang="en-US" sz="2400" dirty="0" err="1">
                <a:latin typeface="Cambria" panose="02040503050406030204" pitchFamily="18" charset="0"/>
                <a:ea typeface="Cambria" panose="02040503050406030204" pitchFamily="18" charset="0"/>
              </a:rPr>
              <a:t>Autoritetet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mund</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zgjedhin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bëjnë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dhënien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kontratës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bazë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endParaRPr lang="sq-AL" sz="2400" dirty="0">
              <a:latin typeface="Cambria" panose="02040503050406030204" pitchFamily="18" charset="0"/>
              <a:ea typeface="Cambria" panose="02040503050406030204" pitchFamily="18" charset="0"/>
            </a:endParaRPr>
          </a:p>
          <a:p>
            <a:pPr marL="0" indent="0">
              <a:buNone/>
            </a:pPr>
            <a:endParaRPr lang="sq-AL"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Tenderi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përgjegjshëm</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çmimin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ultë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(çmimi më ulët me </a:t>
            </a:r>
            <a:r>
              <a:rPr lang="sq-AL" sz="2400" dirty="0" err="1">
                <a:latin typeface="Cambria" panose="02040503050406030204" pitchFamily="18" charset="0"/>
                <a:ea typeface="Cambria" panose="02040503050406030204" pitchFamily="18" charset="0"/>
              </a:rPr>
              <a:t>poentim</a:t>
            </a:r>
            <a:r>
              <a:rPr lang="sq-AL" sz="2400" dirty="0">
                <a:latin typeface="Cambria" panose="02040503050406030204" pitchFamily="18" charset="0"/>
                <a:ea typeface="Cambria" panose="02040503050406030204" pitchFamily="18" charset="0"/>
              </a:rPr>
              <a:t>      </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Tenderi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përgjegjshëm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ekonomikisht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favorshëm</a:t>
            </a:r>
            <a:r>
              <a:rPr lang="en-US" sz="2400" dirty="0">
                <a:latin typeface="Cambria" panose="02040503050406030204" pitchFamily="18" charset="0"/>
                <a:ea typeface="Cambria" panose="02040503050406030204" pitchFamily="18" charset="0"/>
              </a:rPr>
              <a:t> </a:t>
            </a:r>
            <a:endParaRPr lang="sq-AL" sz="2400" dirty="0">
              <a:latin typeface="Cambria" panose="02040503050406030204" pitchFamily="18" charset="0"/>
              <a:ea typeface="Cambria" panose="02040503050406030204" pitchFamily="18" charset="0"/>
            </a:endParaRPr>
          </a:p>
          <a:p>
            <a:pPr marL="0" indent="0">
              <a:buNone/>
            </a:pPr>
            <a:endParaRPr lang="sq-AL" sz="2400" dirty="0">
              <a:latin typeface="Cambria" panose="02040503050406030204" pitchFamily="18" charset="0"/>
              <a:ea typeface="Cambria" panose="02040503050406030204" pitchFamily="18" charset="0"/>
            </a:endParaRPr>
          </a:p>
          <a:p>
            <a:pPr marL="0" indent="0">
              <a:buNone/>
            </a:pPr>
            <a:endParaRPr lang="sq-AL" sz="2400" dirty="0">
              <a:latin typeface="Cambria" panose="02040503050406030204" pitchFamily="18" charset="0"/>
              <a:ea typeface="Cambria" panose="02040503050406030204" pitchFamily="18" charset="0"/>
            </a:endParaRPr>
          </a:p>
          <a:p>
            <a:pPr marL="0" indent="0">
              <a:buNone/>
            </a:pPr>
            <a:endParaRPr lang="sq-AL"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295400" y="6356350"/>
            <a:ext cx="47244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1407833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Përgatitja e Dosjes se tenderit</a:t>
            </a:r>
            <a:r>
              <a:rPr lang="en-US"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r>
            <a:br>
              <a:rPr lang="en-US"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b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066800"/>
            <a:ext cx="9144000" cy="5791200"/>
          </a:xfrm>
        </p:spPr>
        <p:txBody>
          <a:bodyPr/>
          <a:lstStyle/>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Ky është hapi i katërt në procesin e prokurimit.</a:t>
            </a:r>
            <a:endParaRPr lang="en-US" sz="2400" dirty="0">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Sipas</a:t>
            </a:r>
            <a:r>
              <a:rPr lang="en-US" sz="2400" dirty="0">
                <a:latin typeface="Cambria" panose="02040503050406030204" pitchFamily="18" charset="0"/>
                <a:ea typeface="Cambria" panose="02040503050406030204" pitchFamily="18" charset="0"/>
              </a:rPr>
              <a:t> LPP-se - n</a:t>
            </a:r>
            <a:r>
              <a:rPr lang="sq-AL" sz="2400" dirty="0" err="1">
                <a:latin typeface="Cambria" panose="02040503050406030204" pitchFamily="18" charset="0"/>
                <a:ea typeface="Cambria" panose="02040503050406030204" pitchFamily="18" charset="0"/>
              </a:rPr>
              <a:t>enit</a:t>
            </a:r>
            <a:r>
              <a:rPr lang="sq-AL" sz="2400" dirty="0">
                <a:latin typeface="Cambria" panose="02040503050406030204" pitchFamily="18" charset="0"/>
                <a:ea typeface="Cambria" panose="02040503050406030204" pitchFamily="18" charset="0"/>
              </a:rPr>
              <a:t> 27 </a:t>
            </a:r>
            <a:r>
              <a:rPr lang="en-US" sz="2400"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 AK do të hartoj një dosje të tenderit për secilën </a:t>
            </a:r>
            <a:r>
              <a:rPr lang="sq-AL" sz="2400" b="1" dirty="0">
                <a:latin typeface="Cambria" panose="02040503050406030204" pitchFamily="18" charset="0"/>
                <a:ea typeface="Cambria" panose="02040503050406030204" pitchFamily="18" charset="0"/>
              </a:rPr>
              <a:t>kontratë</a:t>
            </a:r>
            <a:r>
              <a:rPr lang="en-US" sz="2400" b="1"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të parashikuar </a:t>
            </a:r>
            <a:r>
              <a:rPr lang="sq-AL" sz="2400" dirty="0">
                <a:latin typeface="Cambria" panose="02040503050406030204" pitchFamily="18" charset="0"/>
                <a:ea typeface="Cambria" panose="02040503050406030204" pitchFamily="18" charset="0"/>
              </a:rPr>
              <a:t>apo konkurs të projektimit,</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përveç nëse kontrata është me vlerë minimale.</a:t>
            </a:r>
            <a:endParaRPr lang="en-US" sz="2400" dirty="0">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KRPP ka aprovuar, varësisht nga procedura e përdorur, Dosje Standarde të Tenderëve (DT) </a:t>
            </a:r>
            <a:r>
              <a:rPr lang="sq-AL" sz="2400" b="1" dirty="0">
                <a:latin typeface="Cambria" panose="02040503050406030204" pitchFamily="18" charset="0"/>
                <a:ea typeface="Cambria" panose="02040503050406030204" pitchFamily="18" charset="0"/>
              </a:rPr>
              <a:t>të llojit të ndryshëm </a:t>
            </a:r>
            <a:r>
              <a:rPr lang="sq-AL" sz="2400" dirty="0">
                <a:latin typeface="Cambria" panose="02040503050406030204" pitchFamily="18" charset="0"/>
                <a:ea typeface="Cambria" panose="02040503050406030204" pitchFamily="18" charset="0"/>
              </a:rPr>
              <a:t>të cilat mund të shkarkohen nga faqja e KRPP</a:t>
            </a:r>
            <a:r>
              <a:rPr lang="en-US" sz="2400" dirty="0">
                <a:latin typeface="Cambria" panose="02040503050406030204" pitchFamily="18" charset="0"/>
                <a:ea typeface="Cambria" panose="02040503050406030204" pitchFamily="18" charset="0"/>
              </a:rPr>
              <a:t>-se.                    </a:t>
            </a:r>
          </a:p>
          <a:p>
            <a:pPr marL="0" indent="0">
              <a:buNone/>
            </a:pPr>
            <a:r>
              <a:rPr lang="en-US" sz="2400" b="1" dirty="0">
                <a:latin typeface="Cambria" panose="02040503050406030204" pitchFamily="18" charset="0"/>
                <a:ea typeface="Cambria" panose="02040503050406030204" pitchFamily="18" charset="0"/>
              </a:rPr>
              <a:t> </a:t>
            </a:r>
            <a:endParaRPr lang="sq-AL"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3124200" y="6356350"/>
            <a:ext cx="41148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
        <p:nvSpPr>
          <p:cNvPr id="5" name="Slide Number Placeholder 4"/>
          <p:cNvSpPr>
            <a:spLocks noGrp="1"/>
          </p:cNvSpPr>
          <p:nvPr>
            <p:ph type="sldNum" sz="quarter" idx="12"/>
          </p:nvPr>
        </p:nvSpPr>
        <p:spPr>
          <a:xfrm>
            <a:off x="7315200" y="6356350"/>
            <a:ext cx="7620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sq-AL" sz="1800" b="0" i="0" u="none" strike="noStrike" kern="1200" cap="none" spc="0" normalizeH="0" baseline="0" noProof="0" dirty="0">
                <a:ln>
                  <a:noFill/>
                </a:ln>
                <a:solidFill>
                  <a:srgbClr val="000000"/>
                </a:solidFill>
                <a:effectLst/>
                <a:uLnTx/>
                <a:uFillTx/>
                <a:latin typeface="Arial" charset="0"/>
                <a:ea typeface="+mn-ea"/>
                <a:cs typeface="+mn-cs"/>
              </a:rPr>
              <a:t>    </a:t>
            </a:r>
            <a:fld id="{872C2D91-5140-E643-83AC-7A21B4B6FCA7}" type="slidenum">
              <a:rPr kumimoji="0" lang="en-US" sz="18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a:t>
            </a:fld>
            <a:endParaRPr kumimoji="0" lang="en-US" sz="18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5220487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rPr>
              <a:t>Vendosja e Kriterit ‘tenderi ekonomikisht më i favorshëm</a:t>
            </a:r>
            <a:r>
              <a:rPr lang="en-US" sz="2800" b="1" dirty="0">
                <a:solidFill>
                  <a:srgbClr val="002060"/>
                </a:solidFill>
                <a:latin typeface="Cambria" panose="02040503050406030204" pitchFamily="18" charset="0"/>
                <a:ea typeface="Cambria" panose="02040503050406030204" pitchFamily="18" charset="0"/>
              </a:rPr>
              <a:t>-TEMF </a:t>
            </a:r>
            <a:r>
              <a:rPr lang="sq-AL" sz="2800" b="1" dirty="0">
                <a:solidFill>
                  <a:srgbClr val="002060"/>
                </a:solidFill>
                <a:latin typeface="Cambria" panose="02040503050406030204" pitchFamily="18" charset="0"/>
                <a:ea typeface="Cambria" panose="02040503050406030204" pitchFamily="18" charset="0"/>
              </a:rPr>
              <a:t>’</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417638"/>
            <a:ext cx="9144000" cy="4708525"/>
          </a:xfrm>
        </p:spPr>
        <p:txBody>
          <a:bodyPr/>
          <a:lstStyle/>
          <a:p>
            <a:pPr marL="0" indent="0">
              <a:buNone/>
            </a:pPr>
            <a:r>
              <a:rPr lang="en-US" sz="2400" dirty="0" err="1">
                <a:latin typeface="Cambria" panose="02040503050406030204" pitchFamily="18" charset="0"/>
                <a:ea typeface="Cambria" panose="02040503050406030204" pitchFamily="18" charset="0"/>
              </a:rPr>
              <a:t>Nëse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kriteri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TEMF , </a:t>
            </a:r>
            <a:r>
              <a:rPr lang="en-US" sz="2400" dirty="0" err="1">
                <a:latin typeface="Cambria" panose="02040503050406030204" pitchFamily="18" charset="0"/>
                <a:ea typeface="Cambria" panose="02040503050406030204" pitchFamily="18" charset="0"/>
              </a:rPr>
              <a:t>kontrata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duhet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jepet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tenderit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cili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miri </a:t>
            </a:r>
            <a:r>
              <a:rPr lang="en-US" sz="2400" dirty="0" err="1">
                <a:latin typeface="Cambria" panose="02040503050406030204" pitchFamily="18" charset="0"/>
                <a:ea typeface="Cambria" panose="02040503050406030204" pitchFamily="18" charset="0"/>
              </a:rPr>
              <a:t>përmbushë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kriteret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relevante</a:t>
            </a:r>
            <a:r>
              <a:rPr lang="en-US" sz="2400" dirty="0">
                <a:latin typeface="Cambria" panose="02040503050406030204" pitchFamily="18" charset="0"/>
                <a:ea typeface="Cambria" panose="02040503050406030204" pitchFamily="18" charset="0"/>
              </a:rPr>
              <a:t>. </a:t>
            </a:r>
          </a:p>
          <a:p>
            <a:pPr marL="0" indent="0">
              <a:buNone/>
            </a:pPr>
            <a:r>
              <a:rPr lang="en-US" sz="2400" dirty="0" err="1">
                <a:latin typeface="Cambria" panose="02040503050406030204" pitchFamily="18" charset="0"/>
                <a:ea typeface="Cambria" panose="02040503050406030204" pitchFamily="18" charset="0"/>
              </a:rPr>
              <a:t>Përveç</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çmimit</a:t>
            </a:r>
            <a:r>
              <a:rPr lang="en-US" sz="2400" dirty="0">
                <a:latin typeface="Cambria" panose="02040503050406030204" pitchFamily="18" charset="0"/>
                <a:ea typeface="Cambria" panose="02040503050406030204" pitchFamily="18" charset="0"/>
              </a:rPr>
              <a:t> AK </a:t>
            </a:r>
            <a:r>
              <a:rPr lang="en-US" sz="2400" dirty="0" err="1">
                <a:latin typeface="Cambria" panose="02040503050406030204" pitchFamily="18" charset="0"/>
                <a:ea typeface="Cambria" panose="02040503050406030204" pitchFamily="18" charset="0"/>
              </a:rPr>
              <a:t>mund</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përfshijë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kritere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tjera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relevante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lëndën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kontratës</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Shembull:</a:t>
            </a:r>
          </a:p>
          <a:p>
            <a:pPr>
              <a:buFont typeface="Wingdings" panose="05000000000000000000" pitchFamily="2" charset="2"/>
              <a:buChar char="§"/>
            </a:pPr>
            <a:r>
              <a:rPr lang="en-US" sz="2400" b="1" dirty="0" err="1">
                <a:latin typeface="Cambria" panose="02040503050406030204" pitchFamily="18" charset="0"/>
                <a:ea typeface="Cambria" panose="02040503050406030204" pitchFamily="18" charset="0"/>
              </a:rPr>
              <a:t>Karakteristikat</a:t>
            </a:r>
            <a:r>
              <a:rPr lang="en-US" sz="2400" b="1" dirty="0">
                <a:latin typeface="Cambria" panose="02040503050406030204" pitchFamily="18" charset="0"/>
                <a:ea typeface="Cambria" panose="02040503050406030204" pitchFamily="18" charset="0"/>
              </a:rPr>
              <a:t> e </a:t>
            </a:r>
            <a:r>
              <a:rPr lang="en-US" sz="2400" b="1" dirty="0" err="1">
                <a:latin typeface="Cambria" panose="02040503050406030204" pitchFamily="18" charset="0"/>
                <a:ea typeface="Cambria" panose="02040503050406030204" pitchFamily="18" charset="0"/>
              </a:rPr>
              <a:t>cilësisë</a:t>
            </a:r>
            <a:r>
              <a:rPr lang="en-US" sz="2400" b="1" dirty="0">
                <a:latin typeface="Cambria" panose="02040503050406030204" pitchFamily="18" charset="0"/>
                <a:ea typeface="Cambria" panose="02040503050406030204" pitchFamily="18" charset="0"/>
              </a:rPr>
              <a:t>;  </a:t>
            </a:r>
            <a:endParaRPr lang="sq-AL" sz="2400" b="1"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b="1" dirty="0" err="1">
                <a:latin typeface="Cambria" panose="02040503050406030204" pitchFamily="18" charset="0"/>
                <a:ea typeface="Cambria" panose="02040503050406030204" pitchFamily="18" charset="0"/>
              </a:rPr>
              <a:t>Kostot</a:t>
            </a:r>
            <a:r>
              <a:rPr lang="en-US" sz="2400" b="1" dirty="0">
                <a:latin typeface="Cambria" panose="02040503050406030204" pitchFamily="18" charset="0"/>
                <a:ea typeface="Cambria" panose="02040503050406030204" pitchFamily="18" charset="0"/>
              </a:rPr>
              <a:t> operative, </a:t>
            </a:r>
            <a:r>
              <a:rPr lang="en-US" sz="2400" b="1" dirty="0" err="1">
                <a:latin typeface="Cambria" panose="02040503050406030204" pitchFamily="18" charset="0"/>
                <a:ea typeface="Cambria" panose="02040503050406030204" pitchFamily="18" charset="0"/>
              </a:rPr>
              <a:t>të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mirëmbajtjes</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dhe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kosto</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tjera</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jetë-gjatësisë</a:t>
            </a:r>
            <a:r>
              <a:rPr lang="sq-AL" sz="2400" b="1" dirty="0">
                <a:latin typeface="Cambria" panose="02040503050406030204" pitchFamily="18" charset="0"/>
                <a:ea typeface="Cambria" panose="02040503050406030204" pitchFamily="18" charset="0"/>
              </a:rPr>
              <a:t>.</a:t>
            </a:r>
            <a:r>
              <a:rPr lang="en-US" sz="2400" b="1" dirty="0">
                <a:latin typeface="Cambria" panose="02040503050406030204" pitchFamily="18" charset="0"/>
                <a:ea typeface="Cambria" panose="02040503050406030204" pitchFamily="18" charset="0"/>
              </a:rPr>
              <a:t>  </a:t>
            </a:r>
            <a:endParaRPr lang="sq-AL" sz="2400" b="1"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b="1" dirty="0" err="1">
                <a:latin typeface="Cambria" panose="02040503050406030204" pitchFamily="18" charset="0"/>
                <a:ea typeface="Cambria" panose="02040503050406030204" pitchFamily="18" charset="0"/>
              </a:rPr>
              <a:t>Karakteristika</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funksionale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teknike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mjedisore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estetike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ose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ngjashme</a:t>
            </a:r>
            <a:r>
              <a:rPr lang="en-US" sz="2400" b="1" dirty="0">
                <a:latin typeface="Cambria" panose="02040503050406030204" pitchFamily="18" charset="0"/>
                <a:ea typeface="Cambria" panose="02040503050406030204" pitchFamily="18" charset="0"/>
              </a:rPr>
              <a:t>;</a:t>
            </a:r>
            <a:endParaRPr lang="sq-AL" sz="2400" b="1"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b="1" dirty="0" err="1">
                <a:latin typeface="Cambria" panose="02040503050406030204" pitchFamily="18" charset="0"/>
                <a:ea typeface="Cambria" panose="02040503050406030204" pitchFamily="18" charset="0"/>
              </a:rPr>
              <a:t>Shërbimi</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i</a:t>
            </a:r>
            <a:r>
              <a:rPr lang="en-US" sz="2400" b="1" dirty="0">
                <a:latin typeface="Cambria" panose="02040503050406030204" pitchFamily="18" charset="0"/>
                <a:ea typeface="Cambria" panose="02040503050406030204" pitchFamily="18" charset="0"/>
              </a:rPr>
              <a:t> pas-</a:t>
            </a:r>
            <a:r>
              <a:rPr lang="en-US" sz="2400" b="1" dirty="0" err="1">
                <a:latin typeface="Cambria" panose="02040503050406030204" pitchFamily="18" charset="0"/>
                <a:ea typeface="Cambria" panose="02040503050406030204" pitchFamily="18" charset="0"/>
              </a:rPr>
              <a:t>shitjes</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dhe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asistencës</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teknike</a:t>
            </a:r>
            <a:r>
              <a:rPr lang="en-US" sz="2400" b="1" dirty="0">
                <a:latin typeface="Cambria" panose="02040503050406030204" pitchFamily="18" charset="0"/>
                <a:ea typeface="Cambria" panose="02040503050406030204" pitchFamily="18" charset="0"/>
              </a:rPr>
              <a:t>; </a:t>
            </a:r>
          </a:p>
        </p:txBody>
      </p:sp>
      <p:sp>
        <p:nvSpPr>
          <p:cNvPr id="4" name="Footer Placeholder 3"/>
          <p:cNvSpPr>
            <a:spLocks noGrp="1"/>
          </p:cNvSpPr>
          <p:nvPr>
            <p:ph type="ftr" sz="quarter" idx="11"/>
          </p:nvPr>
        </p:nvSpPr>
        <p:spPr>
          <a:xfrm>
            <a:off x="1600200" y="6356350"/>
            <a:ext cx="44196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11163563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rPr>
              <a:t>Siguria e Tenderit</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838200"/>
            <a:ext cx="9144000" cy="5943600"/>
          </a:xfrm>
        </p:spPr>
        <p:txBody>
          <a:bodyPr/>
          <a:lstStyle/>
          <a:p>
            <a:pPr marL="0" indent="0">
              <a:buNone/>
            </a:pPr>
            <a:r>
              <a:rPr lang="sq-AL" sz="2000" dirty="0">
                <a:latin typeface="Cambria" panose="02040503050406030204" pitchFamily="18" charset="0"/>
                <a:ea typeface="Cambria" panose="02040503050406030204" pitchFamily="18" charset="0"/>
              </a:rPr>
              <a:t>Sigurimi i tenderit është paraparë si mbulesë që:</a:t>
            </a:r>
          </a:p>
          <a:p>
            <a:pPr marL="0" indent="0">
              <a:buNone/>
            </a:pPr>
            <a:endParaRPr lang="sq-AL"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Tenderuesi ka ofruar informata të sinqerta; </a:t>
            </a:r>
          </a:p>
          <a:p>
            <a:r>
              <a:rPr lang="sq-AL" sz="2000" dirty="0">
                <a:latin typeface="Cambria" panose="02040503050406030204" pitchFamily="18" charset="0"/>
                <a:ea typeface="Cambria" panose="02040503050406030204" pitchFamily="18" charset="0"/>
              </a:rPr>
              <a:t>Tenderi është </a:t>
            </a:r>
            <a:r>
              <a:rPr lang="sq-AL" sz="2000" dirty="0" err="1">
                <a:latin typeface="Cambria" panose="02040503050406030204" pitchFamily="18" charset="0"/>
                <a:ea typeface="Cambria" panose="02040503050406030204" pitchFamily="18" charset="0"/>
              </a:rPr>
              <a:t>valid</a:t>
            </a:r>
            <a:r>
              <a:rPr lang="sq-AL" sz="2000" dirty="0">
                <a:latin typeface="Cambria" panose="02040503050406030204" pitchFamily="18" charset="0"/>
                <a:ea typeface="Cambria" panose="02040503050406030204" pitchFamily="18" charset="0"/>
              </a:rPr>
              <a:t> për </a:t>
            </a:r>
            <a:r>
              <a:rPr lang="sq-AL" sz="2000" dirty="0" err="1">
                <a:latin typeface="Cambria" panose="02040503050406030204" pitchFamily="18" charset="0"/>
                <a:ea typeface="Cambria" panose="02040503050406030204" pitchFamily="18" charset="0"/>
              </a:rPr>
              <a:t>përiudhën</a:t>
            </a:r>
            <a:r>
              <a:rPr lang="sq-AL" sz="2000" dirty="0">
                <a:latin typeface="Cambria" panose="02040503050406030204" pitchFamily="18" charset="0"/>
                <a:ea typeface="Cambria" panose="02040503050406030204" pitchFamily="18" charset="0"/>
              </a:rPr>
              <a:t> e kërkuar të </a:t>
            </a:r>
            <a:r>
              <a:rPr lang="sq-AL" sz="2000" dirty="0" err="1">
                <a:latin typeface="Cambria" panose="02040503050406030204" pitchFamily="18" charset="0"/>
                <a:ea typeface="Cambria" panose="02040503050406030204" pitchFamily="18" charset="0"/>
              </a:rPr>
              <a:t>validitetit</a:t>
            </a:r>
            <a:r>
              <a:rPr lang="sq-AL" sz="2000" dirty="0">
                <a:latin typeface="Cambria" panose="02040503050406030204" pitchFamily="18" charset="0"/>
                <a:ea typeface="Cambria" panose="02040503050406030204" pitchFamily="18" charset="0"/>
              </a:rPr>
              <a:t>;</a:t>
            </a:r>
          </a:p>
          <a:p>
            <a:r>
              <a:rPr lang="sq-AL" sz="2000" dirty="0">
                <a:latin typeface="Cambria" panose="02040503050406030204" pitchFamily="18" charset="0"/>
                <a:ea typeface="Cambria" panose="02040503050406030204" pitchFamily="18" charset="0"/>
              </a:rPr>
              <a:t>Tenderuesi respekton kushtet para nënshkrimit të kontratës, përfshirë depozitimin e sigurimit të ekzekutimit; dhe </a:t>
            </a:r>
          </a:p>
          <a:p>
            <a:r>
              <a:rPr lang="sq-AL" sz="2000" dirty="0">
                <a:latin typeface="Cambria" panose="02040503050406030204" pitchFamily="18" charset="0"/>
                <a:ea typeface="Cambria" panose="02040503050406030204" pitchFamily="18" charset="0"/>
              </a:rPr>
              <a:t>Tenderuesi përmbyllë kontratën. </a:t>
            </a:r>
          </a:p>
          <a:p>
            <a:r>
              <a:rPr lang="sq-AL" sz="2000" dirty="0">
                <a:latin typeface="Cambria" panose="02040503050406030204" pitchFamily="18" charset="0"/>
                <a:ea typeface="Cambria" panose="02040503050406030204" pitchFamily="18" charset="0"/>
              </a:rPr>
              <a:t>Siguria e Tenderit është opsional për kontrata me vlerë të mesme dhe të mëdha.</a:t>
            </a:r>
          </a:p>
          <a:p>
            <a:r>
              <a:rPr lang="sq-AL" sz="2000" dirty="0">
                <a:latin typeface="Cambria" panose="02040503050406030204" pitchFamily="18" charset="0"/>
                <a:ea typeface="Cambria" panose="02040503050406030204" pitchFamily="18" charset="0"/>
              </a:rPr>
              <a:t>Shuma e sigurimit të tenderit duhet të jetë 1-3% (por jo më pak se 1000€).</a:t>
            </a:r>
          </a:p>
          <a:p>
            <a:r>
              <a:rPr lang="sq-AL" sz="2000" dirty="0">
                <a:latin typeface="Cambria" panose="02040503050406030204" pitchFamily="18" charset="0"/>
                <a:ea typeface="Cambria" panose="02040503050406030204" pitchFamily="18" charset="0"/>
              </a:rPr>
              <a:t>Sigurimi i tenderit duhet të qëndroj valid për një periudhë tridhjetë (30) ditë pas skadimit të periudhës së validitetit të tenderit.</a:t>
            </a:r>
          </a:p>
          <a:p>
            <a:endParaRPr lang="en-US"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3124200" y="6356350"/>
            <a:ext cx="51054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8833937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rPr>
              <a:t>Konfiskimi i Sigurisë së Tenderit</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524000"/>
            <a:ext cx="8686800" cy="4953000"/>
          </a:xfrm>
        </p:spPr>
        <p:txBody>
          <a:bodyPr/>
          <a:lstStyle/>
          <a:p>
            <a:pPr marL="0" indent="0">
              <a:buNone/>
            </a:pPr>
            <a:r>
              <a:rPr lang="en-US" sz="2400" dirty="0">
                <a:latin typeface="Cambria" panose="02040503050406030204" pitchFamily="18" charset="0"/>
                <a:ea typeface="Cambria" panose="02040503050406030204" pitchFamily="18" charset="0"/>
              </a:rPr>
              <a:t>AK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konfiskoj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sigurimin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tenderit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situatat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mëposhtme</a:t>
            </a:r>
            <a:r>
              <a:rPr lang="en-US" sz="2400" dirty="0">
                <a:latin typeface="Cambria" panose="02040503050406030204" pitchFamily="18" charset="0"/>
                <a:ea typeface="Cambria" panose="02040503050406030204" pitchFamily="18" charset="0"/>
              </a:rPr>
              <a:t>: </a:t>
            </a:r>
          </a:p>
          <a:p>
            <a:pPr>
              <a:buFont typeface="Wingdings" panose="05000000000000000000" pitchFamily="2" charset="2"/>
              <a:buChar char="§"/>
            </a:pPr>
            <a:r>
              <a:rPr lang="en-US" sz="2400" dirty="0">
                <a:latin typeface="Cambria" panose="02040503050406030204" pitchFamily="18" charset="0"/>
                <a:ea typeface="Cambria" panose="02040503050406030204" pitchFamily="18" charset="0"/>
              </a:rPr>
              <a:t>AK </a:t>
            </a:r>
            <a:r>
              <a:rPr lang="en-US" sz="2400" dirty="0" err="1">
                <a:latin typeface="Cambria" panose="02040503050406030204" pitchFamily="18" charset="0"/>
                <a:ea typeface="Cambria" panose="02040503050406030204" pitchFamily="18" charset="0"/>
              </a:rPr>
              <a:t>konstaton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OE </a:t>
            </a:r>
            <a:r>
              <a:rPr lang="en-US" sz="2400" dirty="0" err="1">
                <a:latin typeface="Cambria" panose="02040503050406030204" pitchFamily="18" charset="0"/>
                <a:ea typeface="Cambria" panose="02040503050406030204" pitchFamily="18" charset="0"/>
              </a:rPr>
              <a:t>ka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dorëzuar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informata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pavërteta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mashtruese</a:t>
            </a:r>
            <a:r>
              <a:rPr lang="en-US" sz="2400" dirty="0">
                <a:latin typeface="Cambria" panose="02040503050406030204" pitchFamily="18" charset="0"/>
                <a:ea typeface="Cambria" panose="02040503050406030204" pitchFamily="18" charset="0"/>
              </a:rPr>
              <a:t>; </a:t>
            </a:r>
            <a:endParaRPr lang="sq-AL"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a:latin typeface="Cambria" panose="02040503050406030204" pitchFamily="18" charset="0"/>
                <a:ea typeface="Cambria" panose="02040503050406030204" pitchFamily="18" charset="0"/>
              </a:rPr>
              <a:t>OE </a:t>
            </a:r>
            <a:r>
              <a:rPr lang="en-US" sz="2400" dirty="0" err="1">
                <a:latin typeface="Cambria" panose="02040503050406030204" pitchFamily="18" charset="0"/>
                <a:ea typeface="Cambria" panose="02040503050406030204" pitchFamily="18" charset="0"/>
              </a:rPr>
              <a:t>tërheq</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tenderin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tij</a:t>
            </a:r>
            <a:r>
              <a:rPr lang="en-US" sz="2400" dirty="0">
                <a:latin typeface="Cambria" panose="02040503050406030204" pitchFamily="18" charset="0"/>
                <a:ea typeface="Cambria" panose="02040503050406030204" pitchFamily="18" charset="0"/>
              </a:rPr>
              <a:t> pas </a:t>
            </a:r>
            <a:r>
              <a:rPr lang="en-US" sz="2400" dirty="0" err="1">
                <a:latin typeface="Cambria" panose="02040503050406030204" pitchFamily="18" charset="0"/>
                <a:ea typeface="Cambria" panose="02040503050406030204" pitchFamily="18" charset="0"/>
              </a:rPr>
              <a:t>afatit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fundit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dorëzim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tenderëve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por</a:t>
            </a:r>
            <a:r>
              <a:rPr lang="en-US" sz="2400" dirty="0">
                <a:latin typeface="Cambria" panose="02040503050406030204" pitchFamily="18" charset="0"/>
                <a:ea typeface="Cambria" panose="02040503050406030204" pitchFamily="18" charset="0"/>
              </a:rPr>
              <a:t> para </a:t>
            </a:r>
            <a:r>
              <a:rPr lang="en-US" sz="2400" dirty="0" err="1">
                <a:latin typeface="Cambria" panose="02040503050406030204" pitchFamily="18" charset="0"/>
                <a:ea typeface="Cambria" panose="02040503050406030204" pitchFamily="18" charset="0"/>
              </a:rPr>
              <a:t>skadimit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periudhës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validitetin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tenderit</a:t>
            </a:r>
            <a:r>
              <a:rPr lang="en-US" sz="2400" dirty="0">
                <a:latin typeface="Cambria" panose="02040503050406030204" pitchFamily="18" charset="0"/>
                <a:ea typeface="Cambria" panose="02040503050406030204" pitchFamily="18" charset="0"/>
              </a:rPr>
              <a:t>; </a:t>
            </a:r>
          </a:p>
          <a:p>
            <a:pPr>
              <a:buFont typeface="Wingdings" panose="05000000000000000000" pitchFamily="2" charset="2"/>
              <a:buChar char="§"/>
            </a:pPr>
            <a:r>
              <a:rPr lang="en-US" sz="2400" dirty="0">
                <a:latin typeface="Cambria" panose="02040503050406030204" pitchFamily="18" charset="0"/>
                <a:ea typeface="Cambria" panose="02040503050406030204" pitchFamily="18" charset="0"/>
              </a:rPr>
              <a:t>OE </a:t>
            </a:r>
            <a:r>
              <a:rPr lang="en-US" sz="2400" dirty="0" err="1">
                <a:latin typeface="Cambria" panose="02040503050406030204" pitchFamily="18" charset="0"/>
                <a:ea typeface="Cambria" panose="02040503050406030204" pitchFamily="18" charset="0"/>
              </a:rPr>
              <a:t>fiton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kontratën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por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refuzon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dështon</a:t>
            </a:r>
            <a:r>
              <a:rPr lang="en-US" sz="2400" dirty="0">
                <a:latin typeface="Cambria" panose="02040503050406030204" pitchFamily="18" charset="0"/>
                <a:ea typeface="Cambria" panose="02040503050406030204" pitchFamily="18" charset="0"/>
              </a:rPr>
              <a:t>: </a:t>
            </a:r>
            <a:endParaRPr lang="sq-AL" sz="2400" dirty="0">
              <a:latin typeface="Cambria" panose="02040503050406030204" pitchFamily="18" charset="0"/>
              <a:ea typeface="Cambria" panose="02040503050406030204" pitchFamily="18" charset="0"/>
            </a:endParaRPr>
          </a:p>
          <a:p>
            <a:pPr marL="0" indent="0">
              <a:buNone/>
            </a:pPr>
            <a:r>
              <a:rPr lang="sq-AL" sz="2400"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a.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ofroj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sigurimin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ekzekutimit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siç</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specifikohet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DT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endParaRPr lang="sq-AL" sz="2400" dirty="0">
              <a:latin typeface="Cambria" panose="02040503050406030204" pitchFamily="18" charset="0"/>
              <a:ea typeface="Cambria" panose="02040503050406030204" pitchFamily="18" charset="0"/>
            </a:endParaRPr>
          </a:p>
          <a:p>
            <a:pPr marL="0" indent="0" algn="just">
              <a:spcBef>
                <a:spcPts val="0"/>
              </a:spcBef>
              <a:buNone/>
            </a:pPr>
            <a:r>
              <a:rPr lang="sq-AL" sz="2400"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 b.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respektoj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kushtet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tjera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paraprijnë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nënshkrimin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kontratës</a:t>
            </a:r>
            <a:r>
              <a:rPr lang="en-US" sz="2400"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siç</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specifikohet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DT; </a:t>
            </a:r>
            <a:endParaRPr lang="sq-AL" sz="2400" dirty="0">
              <a:latin typeface="Cambria" panose="02040503050406030204" pitchFamily="18" charset="0"/>
              <a:ea typeface="Cambria" panose="02040503050406030204" pitchFamily="18" charset="0"/>
            </a:endParaRPr>
          </a:p>
          <a:p>
            <a:pPr marL="0" indent="0">
              <a:buNone/>
            </a:pP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524000" y="6356350"/>
            <a:ext cx="44958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9631476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rPr>
              <a:t>Validiteti i tenderit</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838200"/>
            <a:ext cx="9144000" cy="6019800"/>
          </a:xfrm>
        </p:spPr>
        <p:txBody>
          <a:bodyPr/>
          <a:lstStyle/>
          <a:p>
            <a:pPr marL="0" indent="0">
              <a:buNone/>
            </a:pPr>
            <a:r>
              <a:rPr lang="sq-AL" sz="2000" dirty="0">
                <a:latin typeface="Cambria" panose="02040503050406030204" pitchFamily="18" charset="0"/>
                <a:ea typeface="Cambria" panose="02040503050406030204" pitchFamily="18" charset="0"/>
              </a:rPr>
              <a:t>Sigurimet e tenderëve do të lirohen dhe kthehen të OE, brenda 5 ditë, në situatat në vijim:</a:t>
            </a:r>
          </a:p>
          <a:p>
            <a:pPr marL="457200" indent="-457200">
              <a:buAutoNum type="arabicPeriod"/>
            </a:pPr>
            <a:r>
              <a:rPr lang="sq-AL" sz="2000" dirty="0">
                <a:latin typeface="Cambria" panose="02040503050406030204" pitchFamily="18" charset="0"/>
                <a:ea typeface="Cambria" panose="02040503050406030204" pitchFamily="18" charset="0"/>
              </a:rPr>
              <a:t>Data e skadimit të </a:t>
            </a:r>
            <a:r>
              <a:rPr lang="sq-AL" sz="2000" dirty="0" err="1">
                <a:latin typeface="Cambria" panose="02040503050406030204" pitchFamily="18" charset="0"/>
                <a:ea typeface="Cambria" panose="02040503050406030204" pitchFamily="18" charset="0"/>
              </a:rPr>
              <a:t>validitetin</a:t>
            </a:r>
            <a:r>
              <a:rPr lang="sq-AL" sz="2000" dirty="0">
                <a:latin typeface="Cambria" panose="02040503050406030204" pitchFamily="18" charset="0"/>
                <a:ea typeface="Cambria" panose="02040503050406030204" pitchFamily="18" charset="0"/>
              </a:rPr>
              <a:t> të tenderit; </a:t>
            </a:r>
          </a:p>
          <a:p>
            <a:pPr marL="457200" indent="-457200">
              <a:buAutoNum type="arabicPeriod"/>
            </a:pPr>
            <a:r>
              <a:rPr lang="sq-AL" sz="2000" dirty="0">
                <a:latin typeface="Cambria" panose="02040503050406030204" pitchFamily="18" charset="0"/>
                <a:ea typeface="Cambria" panose="02040503050406030204" pitchFamily="18" charset="0"/>
              </a:rPr>
              <a:t>Kontrata është dhënë dhe ka hyrë në fuqi; </a:t>
            </a:r>
          </a:p>
          <a:p>
            <a:pPr marL="457200" indent="-457200">
              <a:buAutoNum type="arabicPeriod"/>
            </a:pPr>
            <a:r>
              <a:rPr lang="sq-AL" sz="2000" dirty="0">
                <a:latin typeface="Cambria" panose="02040503050406030204" pitchFamily="18" charset="0"/>
                <a:ea typeface="Cambria" panose="02040503050406030204" pitchFamily="18" charset="0"/>
              </a:rPr>
              <a:t>Anulim </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aktivitetit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prokujrimit</a:t>
            </a:r>
            <a:r>
              <a:rPr lang="sq-AL" sz="2000" dirty="0">
                <a:latin typeface="Cambria" panose="02040503050406030204" pitchFamily="18" charset="0"/>
                <a:ea typeface="Cambria" panose="02040503050406030204" pitchFamily="18" charset="0"/>
              </a:rPr>
              <a:t>; ose </a:t>
            </a:r>
          </a:p>
          <a:p>
            <a:pPr marL="457200" indent="-457200">
              <a:buAutoNum type="arabicPeriod"/>
            </a:pPr>
            <a:r>
              <a:rPr lang="sq-AL" sz="2000" dirty="0">
                <a:latin typeface="Cambria" panose="02040503050406030204" pitchFamily="18" charset="0"/>
                <a:ea typeface="Cambria" panose="02040503050406030204" pitchFamily="18" charset="0"/>
              </a:rPr>
              <a:t>Pas tërheqjes së një tenderi para afatit të fundit për dorëzim të tenderit përveç nëse theksohet në DT që nuk lejohen tërheqje të tilla. </a:t>
            </a:r>
          </a:p>
          <a:p>
            <a:pPr marL="0" indent="0">
              <a:buNone/>
            </a:pPr>
            <a:endParaRPr lang="sq-AL" sz="2000" dirty="0">
              <a:latin typeface="Cambria" panose="02040503050406030204" pitchFamily="18" charset="0"/>
              <a:ea typeface="Cambria" panose="02040503050406030204" pitchFamily="18" charset="0"/>
            </a:endParaRPr>
          </a:p>
          <a:p>
            <a:pPr marL="0" indent="0">
              <a:buNone/>
            </a:pPr>
            <a:r>
              <a:rPr lang="sq-AL" sz="2000" dirty="0">
                <a:latin typeface="Cambria" panose="02040503050406030204" pitchFamily="18" charset="0"/>
                <a:ea typeface="Cambria" panose="02040503050406030204" pitchFamily="18" charset="0"/>
              </a:rPr>
              <a:t>AK duhet të cekin në dosjen e tenderit periudhën e vlefshmërisë së tenderit.</a:t>
            </a:r>
          </a:p>
          <a:p>
            <a:pPr marL="0" indent="0">
              <a:buNone/>
            </a:pPr>
            <a:r>
              <a:rPr lang="en-US" sz="2000" dirty="0" err="1">
                <a:latin typeface="Cambria" panose="02040503050406030204" pitchFamily="18" charset="0"/>
                <a:ea typeface="Cambria" panose="02040503050406030204" pitchFamily="18" charset="0"/>
              </a:rPr>
              <a:t>Kërkesa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periudhë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validitetit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tenderit</a:t>
            </a:r>
            <a:r>
              <a:rPr lang="en-US" sz="2000" dirty="0">
                <a:latin typeface="Cambria" panose="02040503050406030204" pitchFamily="18" charset="0"/>
                <a:ea typeface="Cambria" panose="02040503050406030204" pitchFamily="18" charset="0"/>
              </a:rPr>
              <a:t> do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jetë</a:t>
            </a:r>
            <a:r>
              <a:rPr lang="en-US" sz="2000" dirty="0">
                <a:latin typeface="Cambria" panose="02040503050406030204" pitchFamily="18" charset="0"/>
                <a:ea typeface="Cambria" panose="02040503050406030204" pitchFamily="18" charset="0"/>
              </a:rPr>
              <a:t>: </a:t>
            </a:r>
            <a:endParaRPr lang="sq-AL" sz="20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minimum 90 </a:t>
            </a:r>
            <a:r>
              <a:rPr lang="en-US" sz="2000" dirty="0" err="1">
                <a:latin typeface="Cambria" panose="02040503050406030204" pitchFamily="18" charset="0"/>
                <a:ea typeface="Cambria" panose="02040503050406030204" pitchFamily="18" charset="0"/>
              </a:rPr>
              <a:t>ditë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kontrata</a:t>
            </a:r>
            <a:r>
              <a:rPr lang="en-US" sz="2000" dirty="0">
                <a:latin typeface="Cambria" panose="02040503050406030204" pitchFamily="18" charset="0"/>
                <a:ea typeface="Cambria" panose="02040503050406030204" pitchFamily="18" charset="0"/>
              </a:rPr>
              <a:t> me </a:t>
            </a:r>
            <a:r>
              <a:rPr lang="en-US" sz="2000" dirty="0" err="1">
                <a:latin typeface="Cambria" panose="02040503050406030204" pitchFamily="18" charset="0"/>
                <a:ea typeface="Cambria" panose="02040503050406030204" pitchFamily="18" charset="0"/>
              </a:rPr>
              <a:t>vlerë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madhe;  </a:t>
            </a:r>
            <a:endParaRPr lang="sq-AL" sz="20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minimum 60 </a:t>
            </a:r>
            <a:r>
              <a:rPr lang="en-US" sz="2000" dirty="0" err="1">
                <a:latin typeface="Cambria" panose="02040503050406030204" pitchFamily="18" charset="0"/>
                <a:ea typeface="Cambria" panose="02040503050406030204" pitchFamily="18" charset="0"/>
              </a:rPr>
              <a:t>ditë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kontrata</a:t>
            </a:r>
            <a:r>
              <a:rPr lang="en-US" sz="2000" dirty="0">
                <a:latin typeface="Cambria" panose="02040503050406030204" pitchFamily="18" charset="0"/>
                <a:ea typeface="Cambria" panose="02040503050406030204" pitchFamily="18" charset="0"/>
              </a:rPr>
              <a:t> me </a:t>
            </a:r>
            <a:r>
              <a:rPr lang="en-US" sz="2000" dirty="0" err="1">
                <a:latin typeface="Cambria" panose="02040503050406030204" pitchFamily="18" charset="0"/>
                <a:ea typeface="Cambria" panose="02040503050406030204" pitchFamily="18" charset="0"/>
              </a:rPr>
              <a:t>vlerë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mesme</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minimum 30 </a:t>
            </a:r>
            <a:r>
              <a:rPr lang="en-US" sz="2000" dirty="0" err="1">
                <a:latin typeface="Cambria" panose="02040503050406030204" pitchFamily="18" charset="0"/>
                <a:ea typeface="Cambria" panose="02040503050406030204" pitchFamily="18" charset="0"/>
              </a:rPr>
              <a:t>ditë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kontrata</a:t>
            </a:r>
            <a:r>
              <a:rPr lang="en-US" sz="2000" dirty="0">
                <a:latin typeface="Cambria" panose="02040503050406030204" pitchFamily="18" charset="0"/>
                <a:ea typeface="Cambria" panose="02040503050406030204" pitchFamily="18" charset="0"/>
              </a:rPr>
              <a:t> me </a:t>
            </a:r>
            <a:r>
              <a:rPr lang="en-US" sz="2000" dirty="0" err="1">
                <a:latin typeface="Cambria" panose="02040503050406030204" pitchFamily="18" charset="0"/>
                <a:ea typeface="Cambria" panose="02040503050406030204" pitchFamily="18" charset="0"/>
              </a:rPr>
              <a:t>vlerë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vogël</a:t>
            </a:r>
            <a:r>
              <a:rPr lang="en-US" sz="2000" dirty="0">
                <a:latin typeface="Cambria" panose="02040503050406030204" pitchFamily="18" charset="0"/>
                <a:ea typeface="Cambria" panose="02040503050406030204" pitchFamily="18" charset="0"/>
              </a:rPr>
              <a:t>.</a:t>
            </a:r>
          </a:p>
        </p:txBody>
      </p:sp>
      <p:sp>
        <p:nvSpPr>
          <p:cNvPr id="4" name="Footer Placeholder 3"/>
          <p:cNvSpPr>
            <a:spLocks noGrp="1"/>
          </p:cNvSpPr>
          <p:nvPr>
            <p:ph type="ftr" sz="quarter" idx="11"/>
          </p:nvPr>
        </p:nvSpPr>
        <p:spPr>
          <a:xfrm>
            <a:off x="3124200" y="6553200"/>
            <a:ext cx="4572000" cy="30480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17322520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sq-AL" sz="2800" b="1" dirty="0" err="1">
                <a:solidFill>
                  <a:srgbClr val="002060"/>
                </a:solidFill>
                <a:latin typeface="Cambria" panose="02040503050406030204" pitchFamily="18" charset="0"/>
                <a:ea typeface="Cambria" panose="02040503050406030204" pitchFamily="18" charset="0"/>
              </a:rPr>
              <a:t>Validiteti</a:t>
            </a:r>
            <a:r>
              <a:rPr lang="sq-AL" sz="2800" b="1" dirty="0">
                <a:solidFill>
                  <a:srgbClr val="002060"/>
                </a:solidFill>
                <a:latin typeface="Cambria" panose="02040503050406030204" pitchFamily="18" charset="0"/>
                <a:ea typeface="Cambria" panose="02040503050406030204" pitchFamily="18" charset="0"/>
              </a:rPr>
              <a:t> i tenderit</a:t>
            </a:r>
            <a:endParaRPr lang="sq-AL" sz="2800" dirty="0"/>
          </a:p>
        </p:txBody>
      </p:sp>
      <p:sp>
        <p:nvSpPr>
          <p:cNvPr id="3" name="Content Placeholder 2"/>
          <p:cNvSpPr>
            <a:spLocks noGrp="1"/>
          </p:cNvSpPr>
          <p:nvPr>
            <p:ph idx="1"/>
          </p:nvPr>
        </p:nvSpPr>
        <p:spPr>
          <a:xfrm>
            <a:off x="0" y="914400"/>
            <a:ext cx="9144000" cy="5715000"/>
          </a:xfrm>
        </p:spPr>
        <p:txBody>
          <a:bodyPr/>
          <a:lstStyle/>
          <a:p>
            <a:endParaRPr lang="en-US"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Autoritetet kontraktuese nuk do të kufizojnë në dokumentet e tenderit </a:t>
            </a:r>
            <a:r>
              <a:rPr lang="sq-AL" sz="2000" dirty="0" err="1">
                <a:latin typeface="Cambria" panose="02040503050406030204" pitchFamily="18" charset="0"/>
                <a:ea typeface="Cambria" panose="02040503050406030204" pitchFamily="18" charset="0"/>
              </a:rPr>
              <a:t>diskrecionin</a:t>
            </a:r>
            <a:r>
              <a:rPr lang="sq-AL" sz="2000" dirty="0">
                <a:latin typeface="Cambria" panose="02040503050406030204" pitchFamily="18" charset="0"/>
                <a:ea typeface="Cambria" panose="02040503050406030204" pitchFamily="18" charset="0"/>
              </a:rPr>
              <a:t> e tenderuesve që të paraqesin sigurimin e tenderit në cilëndo nga format e përcaktuara.</a:t>
            </a:r>
          </a:p>
          <a:p>
            <a:pPr marL="0" indent="0">
              <a:buNone/>
            </a:pPr>
            <a:r>
              <a:rPr lang="sq-AL" sz="2000" dirty="0">
                <a:latin typeface="Cambria" panose="02040503050406030204" pitchFamily="18" charset="0"/>
                <a:ea typeface="Cambria" panose="02040503050406030204" pitchFamily="18" charset="0"/>
              </a:rPr>
              <a:t> </a:t>
            </a:r>
          </a:p>
          <a:p>
            <a:r>
              <a:rPr lang="sq-AL" sz="2000" dirty="0">
                <a:latin typeface="Cambria" panose="02040503050406030204" pitchFamily="18" charset="0"/>
                <a:ea typeface="Cambria" panose="02040503050406030204" pitchFamily="18" charset="0"/>
              </a:rPr>
              <a:t>Sigurimi i tenderit duhet të dorëzohet i skanuar se bashku me oferte, ndërsa forma origjinale e sigurimit të tenderit do të kërkohet të dorëzohet nga një tenderues të cilin autoriteti kontraktues ka për qëllim qe ta shpërblej me kontratë. Mos dorëzimi i formës origjinale të sigurimit të tenderit shpije ne zbatimin e nenit 99.2 të LPP-së.</a:t>
            </a:r>
          </a:p>
        </p:txBody>
      </p:sp>
      <p:sp>
        <p:nvSpPr>
          <p:cNvPr id="4" name="Footer Placeholder 3"/>
          <p:cNvSpPr>
            <a:spLocks noGrp="1"/>
          </p:cNvSpPr>
          <p:nvPr>
            <p:ph type="ftr" sz="quarter" idx="11"/>
          </p:nvPr>
        </p:nvSpPr>
        <p:spPr>
          <a:xfrm>
            <a:off x="3124200" y="6356350"/>
            <a:ext cx="48768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9262467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rPr>
              <a:t>Siguria e Ekzekutimit</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76200" y="1417638"/>
            <a:ext cx="9067800" cy="4708525"/>
          </a:xfrm>
        </p:spPr>
        <p:txBody>
          <a:bodyPr/>
          <a:lstStyle/>
          <a:p>
            <a:r>
              <a:rPr lang="en-US" sz="2400" dirty="0" err="1">
                <a:latin typeface="Cambria" panose="02040503050406030204" pitchFamily="18" charset="0"/>
                <a:ea typeface="Cambria" panose="02040503050406030204" pitchFamily="18" charset="0"/>
              </a:rPr>
              <a:t>Siguria</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ekzekutimit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paraparë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mbështetë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përmbushjen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kontratës</a:t>
            </a:r>
            <a:r>
              <a:rPr lang="en-US" sz="2400" dirty="0">
                <a:latin typeface="Cambria" panose="02040503050406030204" pitchFamily="18" charset="0"/>
                <a:ea typeface="Cambria" panose="02040503050406030204" pitchFamily="18" charset="0"/>
              </a:rPr>
              <a:t>. </a:t>
            </a:r>
            <a:endParaRPr lang="sq-AL" sz="2400" dirty="0">
              <a:latin typeface="Cambria" panose="02040503050406030204" pitchFamily="18" charset="0"/>
              <a:ea typeface="Cambria" panose="02040503050406030204" pitchFamily="18" charset="0"/>
            </a:endParaRPr>
          </a:p>
          <a:p>
            <a:r>
              <a:rPr lang="en-US" sz="2400" dirty="0" err="1">
                <a:latin typeface="Cambria" panose="02040503050406030204" pitchFamily="18" charset="0"/>
                <a:ea typeface="Cambria" panose="02040503050406030204" pitchFamily="18" charset="0"/>
              </a:rPr>
              <a:t>Kërkesa</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sigurimit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performancës</a:t>
            </a:r>
            <a:r>
              <a:rPr lang="en-US" sz="2400" dirty="0">
                <a:latin typeface="Cambria" panose="02040503050406030204" pitchFamily="18" charset="0"/>
                <a:ea typeface="Cambria" panose="02040503050406030204" pitchFamily="18" charset="0"/>
              </a:rPr>
              <a:t>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aplikohet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gjithë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tenderuesit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kushtet</a:t>
            </a:r>
            <a:r>
              <a:rPr lang="en-US" sz="2400" dirty="0">
                <a:latin typeface="Cambria" panose="02040503050406030204" pitchFamily="18" charset="0"/>
                <a:ea typeface="Cambria" panose="02040503050406030204" pitchFamily="18" charset="0"/>
              </a:rPr>
              <a:t>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parashtrohen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dosje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tenderit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njoftim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kontratë</a:t>
            </a:r>
            <a:r>
              <a:rPr lang="sq-AL" sz="2400" dirty="0">
                <a:latin typeface="Cambria" panose="02040503050406030204" pitchFamily="18" charset="0"/>
                <a:ea typeface="Cambria" panose="02040503050406030204" pitchFamily="18" charset="0"/>
              </a:rPr>
              <a:t>.</a:t>
            </a:r>
          </a:p>
          <a:p>
            <a:r>
              <a:rPr lang="en-US" sz="2400" dirty="0" err="1">
                <a:latin typeface="Cambria" panose="02040503050406030204" pitchFamily="18" charset="0"/>
                <a:ea typeface="Cambria" panose="02040503050406030204" pitchFamily="18" charset="0"/>
              </a:rPr>
              <a:t>Shuma</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sigurimit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ekzekutimit</a:t>
            </a:r>
            <a:r>
              <a:rPr lang="en-US" sz="2400" dirty="0">
                <a:latin typeface="Cambria" panose="02040503050406030204" pitchFamily="18" charset="0"/>
                <a:ea typeface="Cambria" panose="02040503050406030204" pitchFamily="18" charset="0"/>
              </a:rPr>
              <a:t>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jetë</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barabartë</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paktën</a:t>
            </a:r>
            <a:r>
              <a:rPr lang="en-US" sz="2400" dirty="0">
                <a:latin typeface="Cambria" panose="02040503050406030204" pitchFamily="18" charset="0"/>
                <a:ea typeface="Cambria" panose="02040503050406030204" pitchFamily="18" charset="0"/>
              </a:rPr>
              <a:t> 10%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vlerës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kontratës</a:t>
            </a:r>
            <a:endParaRPr lang="sq-AL" sz="2400" dirty="0">
              <a:latin typeface="Cambria" panose="02040503050406030204" pitchFamily="18" charset="0"/>
              <a:ea typeface="Cambria" panose="02040503050406030204" pitchFamily="18" charset="0"/>
            </a:endParaRPr>
          </a:p>
          <a:p>
            <a:r>
              <a:rPr lang="en-US" sz="2400" dirty="0" err="1">
                <a:latin typeface="Cambria" panose="02040503050406030204" pitchFamily="18" charset="0"/>
                <a:ea typeface="Cambria" panose="02040503050406030204" pitchFamily="18" charset="0"/>
              </a:rPr>
              <a:t>Sigurimi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ekzekutimit</a:t>
            </a:r>
            <a:r>
              <a:rPr lang="en-US" sz="2400" dirty="0">
                <a:latin typeface="Cambria" panose="02040503050406030204" pitchFamily="18" charset="0"/>
                <a:ea typeface="Cambria" panose="02040503050406030204" pitchFamily="18" charset="0"/>
              </a:rPr>
              <a:t>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mbetet</a:t>
            </a:r>
            <a:r>
              <a:rPr lang="en-US" sz="2400" dirty="0">
                <a:latin typeface="Cambria" panose="02040503050406030204" pitchFamily="18" charset="0"/>
                <a:ea typeface="Cambria" panose="02040503050406030204" pitchFamily="18" charset="0"/>
              </a:rPr>
              <a:t> valid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periudhë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prej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tridhjetë</a:t>
            </a:r>
            <a:r>
              <a:rPr lang="en-US" sz="2400" dirty="0">
                <a:latin typeface="Cambria" panose="02040503050406030204" pitchFamily="18" charset="0"/>
                <a:ea typeface="Cambria" panose="02040503050406030204" pitchFamily="18" charset="0"/>
              </a:rPr>
              <a:t> (30) </a:t>
            </a:r>
            <a:r>
              <a:rPr lang="en-US" sz="2400" dirty="0" err="1">
                <a:latin typeface="Cambria" panose="02040503050406030204" pitchFamily="18" charset="0"/>
                <a:ea typeface="Cambria" panose="02040503050406030204" pitchFamily="18" charset="0"/>
              </a:rPr>
              <a:t>ditë</a:t>
            </a:r>
            <a:r>
              <a:rPr lang="en-US" sz="2400" dirty="0">
                <a:latin typeface="Cambria" panose="02040503050406030204" pitchFamily="18" charset="0"/>
                <a:ea typeface="Cambria" panose="02040503050406030204" pitchFamily="18" charset="0"/>
              </a:rPr>
              <a:t> pas </a:t>
            </a:r>
            <a:r>
              <a:rPr lang="en-US" sz="2400" dirty="0" err="1">
                <a:latin typeface="Cambria" panose="02040503050406030204" pitchFamily="18" charset="0"/>
                <a:ea typeface="Cambria" panose="02040503050406030204" pitchFamily="18" charset="0"/>
              </a:rPr>
              <a:t>kompletimit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kontratës</a:t>
            </a:r>
            <a:r>
              <a:rPr lang="en-US" sz="2400" dirty="0">
                <a:latin typeface="Cambria" panose="02040503050406030204" pitchFamily="18" charset="0"/>
                <a:ea typeface="Cambria" panose="02040503050406030204" pitchFamily="18" charset="0"/>
              </a:rPr>
              <a:t>. </a:t>
            </a:r>
          </a:p>
        </p:txBody>
      </p:sp>
      <p:sp>
        <p:nvSpPr>
          <p:cNvPr id="4" name="Footer Placeholder 3"/>
          <p:cNvSpPr>
            <a:spLocks noGrp="1"/>
          </p:cNvSpPr>
          <p:nvPr>
            <p:ph type="ftr" sz="quarter" idx="11"/>
          </p:nvPr>
        </p:nvSpPr>
        <p:spPr>
          <a:xfrm>
            <a:off x="1676400" y="6356350"/>
            <a:ext cx="43434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14735544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rPr>
              <a:t>Arsyeja e Kërkesës për Siguri të Ekzekutimit </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417638"/>
            <a:ext cx="9144000" cy="4708525"/>
          </a:xfrm>
        </p:spPr>
        <p:txBody>
          <a:bodyPr/>
          <a:lstStyle/>
          <a:p>
            <a:pPr marL="0" indent="0">
              <a:buNone/>
            </a:pPr>
            <a:r>
              <a:rPr lang="en-US" sz="2400" dirty="0" err="1">
                <a:latin typeface="Cambria" panose="02040503050406030204" pitchFamily="18" charset="0"/>
                <a:ea typeface="Cambria" panose="02040503050406030204" pitchFamily="18" charset="0"/>
              </a:rPr>
              <a:t>Siguria</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ekzekutimit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paraparë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mbështetë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përmbushjen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kontratës</a:t>
            </a:r>
            <a:r>
              <a:rPr lang="en-US" sz="2400" dirty="0">
                <a:latin typeface="Cambria" panose="02040503050406030204" pitchFamily="18" charset="0"/>
                <a:ea typeface="Cambria" panose="02040503050406030204" pitchFamily="18" charset="0"/>
              </a:rPr>
              <a:t>. </a:t>
            </a:r>
            <a:endParaRPr lang="sq-AL" sz="2400" dirty="0">
              <a:latin typeface="Cambria" panose="02040503050406030204" pitchFamily="18" charset="0"/>
              <a:ea typeface="Cambria" panose="02040503050406030204" pitchFamily="18" charset="0"/>
            </a:endParaRPr>
          </a:p>
          <a:p>
            <a:pPr marL="0" indent="0">
              <a:buNone/>
            </a:pPr>
            <a:endParaRPr lang="sq-AL" sz="2400" dirty="0">
              <a:latin typeface="Cambria" panose="02040503050406030204" pitchFamily="18" charset="0"/>
              <a:ea typeface="Cambria" panose="02040503050406030204" pitchFamily="18" charset="0"/>
            </a:endParaRPr>
          </a:p>
          <a:p>
            <a:pPr marL="0" indent="0">
              <a:buNone/>
            </a:pP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sigurim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ekzekutimit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kontratës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mund</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kërkohet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postohet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parakusht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nënshkrim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hyrje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fuqi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kontratës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cilindo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rast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vijim</a:t>
            </a:r>
            <a:r>
              <a:rPr lang="en-US" sz="2400" dirty="0">
                <a:latin typeface="Cambria" panose="02040503050406030204" pitchFamily="18" charset="0"/>
                <a:ea typeface="Cambria" panose="02040503050406030204" pitchFamily="18" charset="0"/>
              </a:rPr>
              <a:t>:  </a:t>
            </a:r>
            <a:endParaRPr lang="sq-AL"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kontratë</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punëve,sherbime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mallrave</a:t>
            </a:r>
            <a:r>
              <a:rPr lang="en-US" sz="2400" dirty="0">
                <a:latin typeface="Cambria" panose="02040503050406030204" pitchFamily="18" charset="0"/>
                <a:ea typeface="Cambria" panose="02040503050406030204" pitchFamily="18" charset="0"/>
              </a:rPr>
              <a:t>; </a:t>
            </a: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shërbime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zhvillimit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softuerit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endParaRPr lang="sq-AL"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Ekziston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rreziku</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shkelja</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kontratës</a:t>
            </a:r>
            <a:r>
              <a:rPr lang="en-US" sz="2400" dirty="0">
                <a:latin typeface="Cambria" panose="02040503050406030204" pitchFamily="18" charset="0"/>
                <a:ea typeface="Cambria" panose="02040503050406030204" pitchFamily="18" charset="0"/>
              </a:rPr>
              <a:t>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shkaktoj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dëme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substanciale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shpenzime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mëtutjeshme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AK; </a:t>
            </a:r>
          </a:p>
        </p:txBody>
      </p:sp>
      <p:sp>
        <p:nvSpPr>
          <p:cNvPr id="4" name="Footer Placeholder 3"/>
          <p:cNvSpPr>
            <a:spLocks noGrp="1"/>
          </p:cNvSpPr>
          <p:nvPr>
            <p:ph type="ftr" sz="quarter" idx="11"/>
          </p:nvPr>
        </p:nvSpPr>
        <p:spPr>
          <a:xfrm>
            <a:off x="3124200" y="6356350"/>
            <a:ext cx="44196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5427666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rPr>
              <a:t>Konfiskimi i Sigurisë së Ekzekutimit</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2133600"/>
            <a:ext cx="9144000" cy="3992563"/>
          </a:xfrm>
        </p:spPr>
        <p:txBody>
          <a:bodyPr/>
          <a:lstStyle/>
          <a:p>
            <a:pPr marL="0" indent="0">
              <a:buNone/>
            </a:pPr>
            <a:r>
              <a:rPr lang="en-US" sz="2400" dirty="0">
                <a:latin typeface="Cambria" panose="02040503050406030204" pitchFamily="18" charset="0"/>
                <a:ea typeface="Cambria" panose="02040503050406030204" pitchFamily="18" charset="0"/>
              </a:rPr>
              <a:t>AK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konfiskoj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sigurimin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ekzekutimit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situatat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mëposhtme</a:t>
            </a:r>
            <a:r>
              <a:rPr lang="en-US" sz="2400" dirty="0">
                <a:latin typeface="Cambria" panose="02040503050406030204" pitchFamily="18" charset="0"/>
                <a:ea typeface="Cambria" panose="02040503050406030204" pitchFamily="18" charset="0"/>
              </a:rPr>
              <a:t>:  </a:t>
            </a:r>
            <a:endParaRPr lang="sq-AL" sz="2400" dirty="0">
              <a:latin typeface="Cambria" panose="02040503050406030204" pitchFamily="18" charset="0"/>
              <a:ea typeface="Cambria" panose="02040503050406030204" pitchFamily="18" charset="0"/>
            </a:endParaRPr>
          </a:p>
          <a:p>
            <a:pPr marL="514350" indent="-514350">
              <a:buAutoNum type="alphaLcParenR"/>
            </a:pP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rast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shkeljes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kontratës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nënshkruar</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cila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shkakton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dëme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materiale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AK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kërkon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AK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shkaktoj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shpenzime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konsiderueshme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përfundimin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kontratës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tillë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endParaRPr lang="sq-AL" sz="2400" dirty="0">
              <a:latin typeface="Cambria" panose="02040503050406030204" pitchFamily="18" charset="0"/>
              <a:ea typeface="Cambria" panose="02040503050406030204" pitchFamily="18" charset="0"/>
            </a:endParaRPr>
          </a:p>
          <a:p>
            <a:pPr marL="514350" indent="-514350">
              <a:buAutoNum type="alphaLcParenR"/>
            </a:pPr>
            <a:r>
              <a:rPr lang="en-US" sz="2400" dirty="0">
                <a:latin typeface="Cambria" panose="02040503050406030204" pitchFamily="18" charset="0"/>
                <a:ea typeface="Cambria" panose="02040503050406030204" pitchFamily="18" charset="0"/>
              </a:rPr>
              <a:t> b)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shkelje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kontratës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nënshkruar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shumë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punëtorë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nën-kontraktues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furnizues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kanë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mbetur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pa-</a:t>
            </a:r>
            <a:r>
              <a:rPr lang="en-US" sz="2400" dirty="0" err="1">
                <a:latin typeface="Cambria" panose="02040503050406030204" pitchFamily="18" charset="0"/>
                <a:ea typeface="Cambria" panose="02040503050406030204" pitchFamily="18" charset="0"/>
              </a:rPr>
              <a:t>paguar</a:t>
            </a:r>
            <a:r>
              <a:rPr lang="en-US" sz="2400" dirty="0">
                <a:latin typeface="Cambria" panose="02040503050406030204" pitchFamily="18" charset="0"/>
                <a:ea typeface="Cambria" panose="02040503050406030204" pitchFamily="18" charset="0"/>
              </a:rPr>
              <a:t>. </a:t>
            </a:r>
          </a:p>
        </p:txBody>
      </p:sp>
      <p:sp>
        <p:nvSpPr>
          <p:cNvPr id="4" name="Footer Placeholder 3"/>
          <p:cNvSpPr>
            <a:spLocks noGrp="1"/>
          </p:cNvSpPr>
          <p:nvPr>
            <p:ph type="ftr" sz="quarter" idx="11"/>
          </p:nvPr>
        </p:nvSpPr>
        <p:spPr>
          <a:xfrm>
            <a:off x="1828800" y="6356350"/>
            <a:ext cx="41910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10988605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rPr>
              <a:t>Sigurimi i informacioneve shtesë për kandidatët dhe tenderuesit</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2057400"/>
            <a:ext cx="9144000" cy="4068763"/>
          </a:xfrm>
        </p:spPr>
        <p:txBody>
          <a:bodyPr/>
          <a:lstStyle/>
          <a:p>
            <a:pPr>
              <a:buFont typeface="Arial" panose="020B0604020202020204" pitchFamily="34" charset="0"/>
              <a:buChar char="•"/>
            </a:pPr>
            <a:r>
              <a:rPr lang="sq-AL" sz="2400" dirty="0">
                <a:latin typeface="Cambria" panose="02040503050406030204" pitchFamily="18" charset="0"/>
                <a:ea typeface="Cambria" panose="02040503050406030204" pitchFamily="18" charset="0"/>
              </a:rPr>
              <a:t>OE mund të bëjë kërkesë me shkrim</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 t</a:t>
            </a:r>
            <a:r>
              <a:rPr lang="en-US" sz="2400" dirty="0">
                <a:latin typeface="Cambria" panose="02040503050406030204" pitchFamily="18" charset="0"/>
                <a:ea typeface="Cambria" panose="02040503050406030204" pitchFamily="18" charset="0"/>
              </a:rPr>
              <a:t>ek</a:t>
            </a:r>
            <a:r>
              <a:rPr lang="sq-AL" sz="2400" dirty="0">
                <a:latin typeface="Cambria" panose="02040503050406030204" pitchFamily="18" charset="0"/>
                <a:ea typeface="Cambria" panose="02040503050406030204" pitchFamily="18" charset="0"/>
              </a:rPr>
              <a:t> AK </a:t>
            </a:r>
            <a:r>
              <a:rPr lang="en-US" sz="2400" dirty="0">
                <a:latin typeface="Cambria" panose="02040503050406030204" pitchFamily="18" charset="0"/>
                <a:ea typeface="Cambria" panose="02040503050406030204" pitchFamily="18" charset="0"/>
              </a:rPr>
              <a:t>per </a:t>
            </a:r>
            <a:r>
              <a:rPr lang="en-US" sz="2400" dirty="0" err="1">
                <a:latin typeface="Cambria" panose="02040503050406030204" pitchFamily="18" charset="0"/>
                <a:ea typeface="Cambria" panose="02040503050406030204" pitchFamily="18" charset="0"/>
              </a:rPr>
              <a:t>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sqaruar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kerkesat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vendosura</a:t>
            </a:r>
            <a:r>
              <a:rPr lang="en-US" sz="2400" dirty="0">
                <a:latin typeface="Cambria" panose="02040503050406030204" pitchFamily="18" charset="0"/>
                <a:ea typeface="Cambria" panose="02040503050406030204" pitchFamily="18" charset="0"/>
              </a:rPr>
              <a:t> ne DT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ne </a:t>
            </a:r>
            <a:r>
              <a:rPr lang="en-US" sz="2400" dirty="0" err="1">
                <a:latin typeface="Cambria" panose="02040503050406030204" pitchFamily="18" charset="0"/>
                <a:ea typeface="Cambria" panose="02040503050406030204" pitchFamily="18" charset="0"/>
              </a:rPr>
              <a:t>Njoftimin</a:t>
            </a:r>
            <a:r>
              <a:rPr lang="en-US" sz="2400" dirty="0">
                <a:latin typeface="Cambria" panose="02040503050406030204" pitchFamily="18" charset="0"/>
                <a:ea typeface="Cambria" panose="02040503050406030204" pitchFamily="18" charset="0"/>
              </a:rPr>
              <a:t> per kontrat .</a:t>
            </a:r>
            <a:r>
              <a:rPr lang="sq-AL" sz="2400" dirty="0">
                <a:latin typeface="Cambria" panose="02040503050406030204" pitchFamily="18" charset="0"/>
                <a:ea typeface="Cambria" panose="02040503050406030204" pitchFamily="18" charset="0"/>
              </a:rPr>
              <a:t>.</a:t>
            </a:r>
          </a:p>
          <a:p>
            <a:pPr>
              <a:buFont typeface="Arial" panose="020B0604020202020204" pitchFamily="34" charset="0"/>
              <a:buChar char="•"/>
            </a:pPr>
            <a:endParaRPr lang="sq-AL" sz="2400" dirty="0">
              <a:latin typeface="Cambria" panose="02040503050406030204" pitchFamily="18" charset="0"/>
              <a:ea typeface="Cambria" panose="02040503050406030204" pitchFamily="18" charset="0"/>
            </a:endParaRPr>
          </a:p>
          <a:p>
            <a:pPr>
              <a:buFont typeface="Arial" panose="020B0604020202020204" pitchFamily="34" charset="0"/>
              <a:buChar char="•"/>
            </a:pPr>
            <a:r>
              <a:rPr lang="en-US" sz="2400" dirty="0" err="1">
                <a:latin typeface="Cambria" panose="02040503050406030204" pitchFamily="18" charset="0"/>
                <a:ea typeface="Cambria" panose="02040503050406030204" pitchFamily="18" charset="0"/>
              </a:rPr>
              <a:t>Autoriteti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reagojë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përputhje</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dispozitat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nenit</a:t>
            </a:r>
            <a:r>
              <a:rPr lang="en-US" sz="2400" dirty="0">
                <a:latin typeface="Cambria" panose="02040503050406030204" pitchFamily="18" charset="0"/>
                <a:ea typeface="Cambria" panose="02040503050406030204" pitchFamily="18" charset="0"/>
              </a:rPr>
              <a:t> 53.4-53.6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LPP-</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do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ngarkojë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informacionin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lidhur</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sqarimet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shtesë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platformën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elektronik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dokumentet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shtesë</a:t>
            </a:r>
            <a:r>
              <a:rPr lang="en-US" sz="2400" dirty="0">
                <a:latin typeface="Cambria" panose="02040503050406030204" pitchFamily="18" charset="0"/>
                <a:ea typeface="Cambria" panose="02040503050406030204" pitchFamily="18" charset="0"/>
              </a:rPr>
              <a:t>.</a:t>
            </a:r>
          </a:p>
        </p:txBody>
      </p:sp>
      <p:sp>
        <p:nvSpPr>
          <p:cNvPr id="4" name="Footer Placeholder 3"/>
          <p:cNvSpPr>
            <a:spLocks noGrp="1"/>
          </p:cNvSpPr>
          <p:nvPr>
            <p:ph type="ftr" sz="quarter" idx="11"/>
          </p:nvPr>
        </p:nvSpPr>
        <p:spPr>
          <a:xfrm>
            <a:off x="1981200" y="6356350"/>
            <a:ext cx="40386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4961780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47890"/>
          </a:xfrm>
        </p:spPr>
        <p:txBody>
          <a:bodyPr>
            <a:normAutofit/>
          </a:bodyPr>
          <a:lstStyle/>
          <a:p>
            <a:r>
              <a:rPr lang="sq-AL" altLang="sq-AL" sz="2400" b="1" dirty="0">
                <a:solidFill>
                  <a:srgbClr val="002060"/>
                </a:solidFill>
                <a:latin typeface="Cambria" panose="02040503050406030204" pitchFamily="18" charset="0"/>
                <a:ea typeface="Cambria" panose="02040503050406030204" pitchFamily="18" charset="0"/>
              </a:rPr>
              <a:t>Ofrimi i informacioneve shtesë ose sqarimeve dhe zgjatjet e afateve kohore</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163105"/>
            <a:ext cx="9144000" cy="5694895"/>
          </a:xfrm>
        </p:spPr>
        <p:txBody>
          <a:bodyPr>
            <a:normAutofit/>
          </a:bodyPr>
          <a:lstStyle/>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AK do të shqyrtoj menjëherë kërkesën e tillë dhe do të konstatoj nëse informata shtesë nevojiten apo jo.</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Nëse jo, AK do të informoj menjëherë, përmes platformës, OE në fjalë për mohim.</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Nëse po, AK do të ofrojë informatat shtesë menjëherë, përmes platformës, por nuk do të bëjë të ditur burimin e kërkesës së tillë.</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a:latin typeface="Cambria" panose="02040503050406030204" pitchFamily="18" charset="0"/>
                <a:ea typeface="Cambria" panose="02040503050406030204" pitchFamily="18" charset="0"/>
              </a:rPr>
              <a:t>Si </a:t>
            </a:r>
            <a:r>
              <a:rPr lang="en-US" sz="2400" dirty="0" err="1">
                <a:latin typeface="Cambria" panose="02040503050406030204" pitchFamily="18" charset="0"/>
                <a:ea typeface="Cambria" panose="02040503050406030204" pitchFamily="18" charset="0"/>
              </a:rPr>
              <a:t>duhet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veprojm</a:t>
            </a:r>
            <a:r>
              <a:rPr lang="en-US" sz="2400" dirty="0">
                <a:latin typeface="Cambria" panose="02040503050406030204" pitchFamily="18" charset="0"/>
                <a:ea typeface="Cambria" panose="02040503050406030204" pitchFamily="18" charset="0"/>
              </a:rPr>
              <a:t> ne </a:t>
            </a:r>
            <a:r>
              <a:rPr lang="en-US" sz="2400" dirty="0" err="1">
                <a:latin typeface="Cambria" panose="02040503050406030204" pitchFamily="18" charset="0"/>
                <a:ea typeface="Cambria" panose="02040503050406030204" pitchFamily="18" charset="0"/>
              </a:rPr>
              <a:t>rastet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kur</a:t>
            </a:r>
            <a:r>
              <a:rPr lang="en-US" sz="2400" dirty="0">
                <a:latin typeface="Cambria" panose="02040503050406030204" pitchFamily="18" charset="0"/>
                <a:ea typeface="Cambria" panose="02040503050406030204" pitchFamily="18" charset="0"/>
              </a:rPr>
              <a:t>  I</a:t>
            </a:r>
            <a:r>
              <a:rPr lang="sq-AL" sz="2400" dirty="0" err="1">
                <a:latin typeface="Cambria" panose="02040503050406030204" pitchFamily="18" charset="0"/>
                <a:ea typeface="Cambria" panose="02040503050406030204" pitchFamily="18" charset="0"/>
              </a:rPr>
              <a:t>nformata</a:t>
            </a:r>
            <a:r>
              <a:rPr lang="sq-AL" sz="2400" dirty="0">
                <a:latin typeface="Cambria" panose="02040503050406030204" pitchFamily="18" charset="0"/>
                <a:ea typeface="Cambria" panose="02040503050406030204" pitchFamily="18" charset="0"/>
              </a:rPr>
              <a:t> shtesë apo sqaruese </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ofrohen për OE-të</a:t>
            </a:r>
            <a:r>
              <a:rPr lang="en-US" sz="2400" dirty="0">
                <a:latin typeface="Cambria" panose="02040503050406030204" pitchFamily="18" charset="0"/>
                <a:ea typeface="Cambria" panose="02040503050406030204" pitchFamily="18" charset="0"/>
              </a:rPr>
              <a:t> ne </a:t>
            </a:r>
            <a:r>
              <a:rPr lang="en-US" sz="2400" dirty="0" err="1">
                <a:latin typeface="Cambria" panose="02040503050406030204" pitchFamily="18" charset="0"/>
                <a:ea typeface="Cambria" panose="02040503050406030204" pitchFamily="18" charset="0"/>
              </a:rPr>
              <a:t>afatin</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te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shkurt</a:t>
            </a:r>
            <a:r>
              <a:rPr lang="en-US" sz="2400" dirty="0">
                <a:latin typeface="Cambria" panose="02040503050406030204" pitchFamily="18" charset="0"/>
                <a:ea typeface="Cambria" panose="02040503050406030204" pitchFamily="18" charset="0"/>
              </a:rPr>
              <a:t> se 10 </a:t>
            </a:r>
            <a:r>
              <a:rPr lang="en-US" sz="2400" dirty="0" err="1">
                <a:latin typeface="Cambria" panose="02040503050406030204" pitchFamily="18" charset="0"/>
                <a:ea typeface="Cambria" panose="02040503050406030204" pitchFamily="18" charset="0"/>
              </a:rPr>
              <a:t>dite</a:t>
            </a:r>
            <a:r>
              <a:rPr lang="en-US" sz="2400" dirty="0">
                <a:latin typeface="Cambria" panose="02040503050406030204" pitchFamily="18" charset="0"/>
                <a:ea typeface="Cambria" panose="02040503050406030204" pitchFamily="18" charset="0"/>
              </a:rPr>
              <a:t> para </a:t>
            </a:r>
            <a:r>
              <a:rPr lang="en-US" sz="2400" dirty="0" err="1">
                <a:latin typeface="Cambria" panose="02040503050406030204" pitchFamily="18" charset="0"/>
                <a:ea typeface="Cambria" panose="02040503050406030204" pitchFamily="18" charset="0"/>
              </a:rPr>
              <a:t>hapjes</a:t>
            </a:r>
            <a:r>
              <a:rPr lang="en-US" sz="2400" dirty="0">
                <a:latin typeface="Cambria" panose="02040503050406030204" pitchFamily="18" charset="0"/>
                <a:ea typeface="Cambria" panose="02040503050406030204" pitchFamily="18" charset="0"/>
              </a:rPr>
              <a:t> se </a:t>
            </a:r>
            <a:r>
              <a:rPr lang="en-US" sz="2400" dirty="0" err="1">
                <a:latin typeface="Cambria" panose="02040503050406030204" pitchFamily="18" charset="0"/>
                <a:ea typeface="Cambria" panose="02040503050406030204" pitchFamily="18" charset="0"/>
              </a:rPr>
              <a:t>oferave</a:t>
            </a:r>
            <a:r>
              <a:rPr lang="en-US" sz="2400" dirty="0">
                <a:latin typeface="Cambria" panose="02040503050406030204" pitchFamily="18" charset="0"/>
                <a:ea typeface="Cambria" panose="02040503050406030204" pitchFamily="18" charset="0"/>
              </a:rPr>
              <a:t> ? </a:t>
            </a:r>
            <a:endParaRPr lang="en-US" sz="2400" dirty="0">
              <a:solidFill>
                <a:srgbClr val="FF0000"/>
              </a:solidFill>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27D149EC-AD9C-499E-93F6-B952DDA697AE}" type="slidenum">
              <a:rPr kumimoji="0" lang="en-US" altLang="en-US" sz="18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39</a:t>
            </a:fld>
            <a:endParaRPr kumimoji="0" lang="en-US" altLang="en-US" sz="18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431251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rPr>
              <a:t>Llojet e Dosjeve Standarde</a:t>
            </a:r>
            <a:r>
              <a:rPr lang="en-US" sz="2800" b="1" dirty="0">
                <a:solidFill>
                  <a:srgbClr val="002060"/>
                </a:solidFill>
                <a:latin typeface="Cambria" panose="02040503050406030204" pitchFamily="18" charset="0"/>
                <a:ea typeface="Cambria" panose="02040503050406030204" pitchFamily="18" charset="0"/>
              </a:rPr>
              <a:t>:</a:t>
            </a:r>
            <a:br>
              <a:rPr lang="en-US" sz="2800" b="1" dirty="0">
                <a:solidFill>
                  <a:srgbClr val="002060"/>
                </a:solidFill>
                <a:latin typeface="Cambria" panose="02040503050406030204" pitchFamily="18" charset="0"/>
                <a:ea typeface="Cambria" panose="02040503050406030204" pitchFamily="18" charset="0"/>
              </a:rPr>
            </a:b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600200"/>
            <a:ext cx="9144000" cy="4525963"/>
          </a:xfrm>
        </p:spPr>
        <p:txBody>
          <a:bodyPr/>
          <a:lstStyle/>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DT për furnizime;</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DT për shërbime;</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DT për punë;</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DT për konkurs të projektimit;</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DT-ve për kontrata publike kornizë (furnizime, shërbime dhe punë); </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DT për </a:t>
            </a:r>
            <a:r>
              <a:rPr lang="sq-AL" sz="2400" dirty="0" err="1">
                <a:latin typeface="Cambria" panose="02040503050406030204" pitchFamily="18" charset="0"/>
                <a:ea typeface="Cambria" panose="02040503050406030204" pitchFamily="18" charset="0"/>
              </a:rPr>
              <a:t>Kuotim</a:t>
            </a:r>
            <a:r>
              <a:rPr lang="sq-AL" sz="2400" dirty="0">
                <a:latin typeface="Cambria" panose="02040503050406030204" pitchFamily="18" charset="0"/>
                <a:ea typeface="Cambria" panose="02040503050406030204" pitchFamily="18" charset="0"/>
              </a:rPr>
              <a:t> të çmimeve;</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DT për shërbime të </a:t>
            </a:r>
            <a:r>
              <a:rPr lang="sq-AL" sz="2400" dirty="0" err="1">
                <a:latin typeface="Cambria" panose="02040503050406030204" pitchFamily="18" charset="0"/>
                <a:ea typeface="Cambria" panose="02040503050406030204" pitchFamily="18" charset="0"/>
              </a:rPr>
              <a:t>konsulencës</a:t>
            </a:r>
            <a:r>
              <a:rPr lang="sq-AL" sz="2400" dirty="0">
                <a:latin typeface="Cambria" panose="02040503050406030204" pitchFamily="18" charset="0"/>
                <a:ea typeface="Cambria" panose="02040503050406030204" pitchFamily="18" charset="0"/>
              </a:rPr>
              <a:t>  (sistemi me dy </a:t>
            </a:r>
            <a:r>
              <a:rPr lang="sq-AL" sz="2400" dirty="0" err="1">
                <a:latin typeface="Cambria" panose="02040503050406030204" pitchFamily="18" charset="0"/>
                <a:ea typeface="Cambria" panose="02040503050406030204" pitchFamily="18" charset="0"/>
              </a:rPr>
              <a:t>zarfa</a:t>
            </a:r>
            <a:r>
              <a:rPr lang="sq-AL" sz="2400"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a:p>
            <a:endParaRPr lang="sq-AL"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3124200" y="6356350"/>
            <a:ext cx="44196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10385997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52600"/>
            <a:ext cx="9144000" cy="5029201"/>
          </a:xfrm>
        </p:spPr>
        <p:txBody>
          <a:bodyPr/>
          <a:lstStyle/>
          <a:p>
            <a:pPr marL="0" indent="0" algn="ctr">
              <a:buNone/>
            </a:pPr>
            <a:r>
              <a:rPr lang="en-US" b="1" dirty="0">
                <a:solidFill>
                  <a:schemeClr val="bg2">
                    <a:lumMod val="75000"/>
                  </a:schemeClr>
                </a:solidFill>
              </a:rPr>
              <a:t> </a:t>
            </a:r>
            <a:endParaRPr lang="en-US" sz="2400" b="1" dirty="0">
              <a:latin typeface="Cambria" panose="02040503050406030204" pitchFamily="18" charset="0"/>
              <a:ea typeface="Cambria" panose="02040503050406030204" pitchFamily="18" charset="0"/>
            </a:endParaRPr>
          </a:p>
          <a:p>
            <a:pPr marL="0" algn="ctr">
              <a:lnSpc>
                <a:spcPct val="115000"/>
              </a:lnSpc>
              <a:spcBef>
                <a:spcPts val="1200"/>
              </a:spcBef>
              <a:spcAft>
                <a:spcPts val="0"/>
              </a:spcAft>
            </a:pPr>
            <a:r>
              <a:rPr lang="en-US" altLang="en-US" sz="2400" b="1" dirty="0">
                <a:solidFill>
                  <a:srgbClr val="FFFFFF"/>
                </a:solidFill>
              </a:rPr>
              <a:t>IKIMI SOCIAL </a:t>
            </a:r>
            <a:br>
              <a:rPr lang="en-US" altLang="en-US" sz="2400" b="1" dirty="0">
                <a:solidFill>
                  <a:srgbClr val="FFFFFF"/>
                </a:solidFill>
              </a:rPr>
            </a:br>
            <a:r>
              <a:rPr lang="sq-AL" altLang="en-US" sz="2400" b="1" dirty="0">
                <a:solidFill>
                  <a:srgbClr val="002060"/>
                </a:solidFill>
              </a:rPr>
              <a:t>SPECIFIKIMET FUNKSIONALE DHE TEKNIKE </a:t>
            </a:r>
            <a:endParaRPr lang="en-US" altLang="en-US" sz="2400" b="1" dirty="0">
              <a:solidFill>
                <a:srgbClr val="002060"/>
              </a:solidFill>
            </a:endParaRPr>
          </a:p>
          <a:p>
            <a:pPr marL="0" indent="0" algn="ctr">
              <a:buNone/>
            </a:pPr>
            <a:endParaRPr lang="sq-AL" altLang="en-US" sz="2400" b="1" dirty="0"/>
          </a:p>
          <a:p>
            <a:pPr marL="0" indent="0" algn="ctr">
              <a:buNone/>
            </a:pPr>
            <a:endParaRPr lang="sq-AL" sz="2400" b="1" dirty="0">
              <a:latin typeface="Cambria" panose="02040503050406030204" pitchFamily="18" charset="0"/>
              <a:ea typeface="Cambria" panose="02040503050406030204" pitchFamily="18" charset="0"/>
            </a:endParaRPr>
          </a:p>
          <a:p>
            <a:pPr marL="0" indent="0" algn="ctr">
              <a:buNone/>
            </a:pPr>
            <a:endParaRPr lang="en-US" b="1" dirty="0">
              <a:solidFill>
                <a:schemeClr val="bg2">
                  <a:lumMod val="60000"/>
                  <a:lumOff val="40000"/>
                </a:schemeClr>
              </a:solidFill>
              <a:latin typeface="Cambria" panose="02040503050406030204" pitchFamily="18" charset="0"/>
              <a:ea typeface="Cambria" panose="02040503050406030204" pitchFamily="18" charset="0"/>
            </a:endParaRPr>
          </a:p>
          <a:p>
            <a:pPr marL="0" indent="0" algn="ctr">
              <a:buNone/>
            </a:pPr>
            <a:endParaRPr lang="en-US" b="1" dirty="0">
              <a:solidFill>
                <a:schemeClr val="bg2">
                  <a:lumMod val="60000"/>
                  <a:lumOff val="40000"/>
                </a:schemeClr>
              </a:solidFill>
              <a:latin typeface="Cambria" panose="02040503050406030204" pitchFamily="18" charset="0"/>
              <a:ea typeface="Cambria" panose="02040503050406030204" pitchFamily="18" charset="0"/>
            </a:endParaRPr>
          </a:p>
          <a:p>
            <a:pPr marL="0" indent="0" algn="ctr">
              <a:buNone/>
            </a:pPr>
            <a:r>
              <a:rPr lang="en-US" b="1" dirty="0">
                <a:solidFill>
                  <a:schemeClr val="bg2">
                    <a:lumMod val="60000"/>
                    <a:lumOff val="40000"/>
                  </a:schemeClr>
                </a:solidFill>
                <a:latin typeface="Cambria" panose="02040503050406030204" pitchFamily="18" charset="0"/>
                <a:ea typeface="Cambria" panose="02040503050406030204" pitchFamily="18" charset="0"/>
              </a:rPr>
              <a:t>_________________________________________________________</a:t>
            </a:r>
          </a:p>
          <a:p>
            <a:pPr marL="0" indent="0" algn="ctr">
              <a:buNone/>
            </a:pPr>
            <a:r>
              <a:rPr lang="en-US" sz="2000" b="1" dirty="0">
                <a:solidFill>
                  <a:schemeClr val="accent1">
                    <a:lumMod val="50000"/>
                  </a:schemeClr>
                </a:solidFill>
                <a:latin typeface="Cambria" panose="02040503050406030204" pitchFamily="18" charset="0"/>
                <a:ea typeface="Cambria" panose="02040503050406030204" pitchFamily="18" charset="0"/>
              </a:rPr>
              <a:t>2024</a:t>
            </a:r>
          </a:p>
        </p:txBody>
      </p:sp>
      <p:pic>
        <p:nvPicPr>
          <p:cNvPr id="5" name="Picture 4" descr="C:\Users\agron\OneDrive\Desktop\PRB1\log.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445412"/>
            <a:ext cx="8305800" cy="1028700"/>
          </a:xfrm>
          <a:prstGeom prst="rect">
            <a:avLst/>
          </a:prstGeom>
          <a:noFill/>
          <a:ln>
            <a:noFill/>
          </a:ln>
        </p:spPr>
      </p:pic>
    </p:spTree>
    <p:extLst>
      <p:ext uri="{BB962C8B-B14F-4D97-AF65-F5344CB8AC3E}">
        <p14:creationId xmlns:p14="http://schemas.microsoft.com/office/powerpoint/2010/main" val="31104574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862259"/>
            <a:ext cx="9144000" cy="5786199"/>
          </a:xfrm>
          <a:prstGeom prst="rect">
            <a:avLst/>
          </a:prstGeom>
        </p:spPr>
        <p:txBody>
          <a:bodyPr wrap="square">
            <a:spAutoFit/>
          </a:bodyPr>
          <a:lstStyle/>
          <a:p>
            <a:pPr marL="107950" lvl="1" eaLnBrk="0" hangingPunct="0">
              <a:spcBef>
                <a:spcPts val="600"/>
              </a:spcBef>
              <a:buClr>
                <a:schemeClr val="bg2"/>
              </a:buClr>
              <a:buSzPct val="75000"/>
            </a:pPr>
            <a:r>
              <a:rPr lang="sq-AL" sz="2000" kern="0" dirty="0">
                <a:ea typeface="Verdana" panose="020B0604030504040204" pitchFamily="34" charset="0"/>
                <a:cs typeface="Verdana" panose="020B0604030504040204" pitchFamily="34" charset="0"/>
              </a:rPr>
              <a:t>Përgatitja e specifikimeve </a:t>
            </a:r>
            <a:r>
              <a:rPr lang="en-US" sz="2000" kern="0" dirty="0">
                <a:ea typeface="Verdana" panose="020B0604030504040204" pitchFamily="34" charset="0"/>
                <a:cs typeface="Verdana" panose="020B0604030504040204" pitchFamily="34" charset="0"/>
              </a:rPr>
              <a:t>t</a:t>
            </a:r>
            <a:r>
              <a:rPr lang="sq-AL" sz="2000" kern="0" dirty="0">
                <a:ea typeface="Verdana" panose="020B0604030504040204" pitchFamily="34" charset="0"/>
                <a:cs typeface="Verdana" panose="020B0604030504040204" pitchFamily="34" charset="0"/>
              </a:rPr>
              <a:t>ë qarta dhe të pa-anshëm teknike të kërkesave të prokurimit është i domosdoshëm për përfundimin e suksesshëm të procesit të prokurimit dhe dhënies së kontratës. </a:t>
            </a:r>
          </a:p>
          <a:p>
            <a:pPr marL="107950" lvl="1" eaLnBrk="0" hangingPunct="0">
              <a:spcBef>
                <a:spcPts val="600"/>
              </a:spcBef>
              <a:buClr>
                <a:schemeClr val="bg2"/>
              </a:buClr>
              <a:buSzPct val="75000"/>
            </a:pPr>
            <a:r>
              <a:rPr lang="sq-AL" sz="2000" kern="0" dirty="0">
                <a:ea typeface="Verdana" panose="020B0604030504040204" pitchFamily="34" charset="0"/>
                <a:cs typeface="Verdana" panose="020B0604030504040204" pitchFamily="34" charset="0"/>
              </a:rPr>
              <a:t>Specifikimet teknike formojnë bazën për vlerësimin e ofertave në mënyre të drejtë dhe të mbrojtur.</a:t>
            </a:r>
          </a:p>
          <a:p>
            <a:pPr marL="107950" lvl="1" eaLnBrk="0" hangingPunct="0">
              <a:spcBef>
                <a:spcPts val="600"/>
              </a:spcBef>
              <a:buClr>
                <a:schemeClr val="bg2"/>
              </a:buClr>
              <a:buSzPct val="75000"/>
            </a:pPr>
            <a:r>
              <a:rPr lang="sq-AL" sz="2000" kern="0" dirty="0">
                <a:ea typeface="Verdana" panose="020B0604030504040204" pitchFamily="34" charset="0"/>
                <a:cs typeface="Verdana" panose="020B0604030504040204" pitchFamily="34" charset="0"/>
              </a:rPr>
              <a:t>Dallojmë tri lloje të specifikimeve: </a:t>
            </a:r>
          </a:p>
          <a:p>
            <a:pPr marL="107950" lvl="1" eaLnBrk="0" hangingPunct="0">
              <a:spcBef>
                <a:spcPts val="600"/>
              </a:spcBef>
              <a:buClr>
                <a:schemeClr val="bg2"/>
              </a:buClr>
              <a:buSzPct val="75000"/>
            </a:pPr>
            <a:r>
              <a:rPr lang="sq-AL" sz="2000" kern="0" dirty="0">
                <a:ea typeface="Verdana" panose="020B0604030504040204" pitchFamily="34" charset="0"/>
                <a:cs typeface="Verdana" panose="020B0604030504040204" pitchFamily="34" charset="0"/>
              </a:rPr>
              <a:t>	</a:t>
            </a:r>
          </a:p>
          <a:p>
            <a:pPr marL="901700" lvl="1" indent="-342900" eaLnBrk="0" hangingPunct="0">
              <a:spcBef>
                <a:spcPts val="600"/>
              </a:spcBef>
              <a:buClr>
                <a:schemeClr val="bg2"/>
              </a:buClr>
              <a:buSzPct val="75000"/>
              <a:buFont typeface="Wingdings" pitchFamily="2" charset="2"/>
              <a:buChar char="n"/>
            </a:pPr>
            <a:r>
              <a:rPr lang="sq-AL" sz="2000" kern="0" dirty="0">
                <a:ea typeface="Verdana" panose="020B0604030504040204" pitchFamily="34" charset="0"/>
                <a:cs typeface="Verdana" panose="020B0604030504040204" pitchFamily="34" charset="0"/>
              </a:rPr>
              <a:t>Specifikimet e </a:t>
            </a:r>
            <a:r>
              <a:rPr lang="sq-AL" sz="2000" kern="0" dirty="0" err="1">
                <a:ea typeface="Verdana" panose="020B0604030504040204" pitchFamily="34" charset="0"/>
                <a:cs typeface="Verdana" panose="020B0604030504040204" pitchFamily="34" charset="0"/>
              </a:rPr>
              <a:t>performances</a:t>
            </a:r>
            <a:r>
              <a:rPr lang="en-US" sz="2000" kern="0" dirty="0">
                <a:ea typeface="Verdana" panose="020B0604030504040204" pitchFamily="34" charset="0"/>
                <a:cs typeface="Verdana" panose="020B0604030504040204" pitchFamily="34" charset="0"/>
              </a:rPr>
              <a:t>;</a:t>
            </a:r>
            <a:endParaRPr lang="sq-AL" sz="2000" kern="0" dirty="0">
              <a:ea typeface="Verdana" panose="020B0604030504040204" pitchFamily="34" charset="0"/>
              <a:cs typeface="Verdana" panose="020B0604030504040204" pitchFamily="34" charset="0"/>
            </a:endParaRPr>
          </a:p>
          <a:p>
            <a:pPr marL="901700" lvl="1" indent="-342900" eaLnBrk="0" hangingPunct="0">
              <a:spcBef>
                <a:spcPts val="600"/>
              </a:spcBef>
              <a:buClr>
                <a:schemeClr val="bg2"/>
              </a:buClr>
              <a:buSzPct val="75000"/>
              <a:buFont typeface="Wingdings" pitchFamily="2" charset="2"/>
              <a:buChar char="n"/>
            </a:pPr>
            <a:r>
              <a:rPr lang="sq-AL" sz="2000" kern="0" dirty="0">
                <a:ea typeface="Verdana" panose="020B0604030504040204" pitchFamily="34" charset="0"/>
                <a:cs typeface="Verdana" panose="020B0604030504040204" pitchFamily="34" charset="0"/>
              </a:rPr>
              <a:t>Specifikimet funksionale dhe </a:t>
            </a:r>
          </a:p>
          <a:p>
            <a:pPr marL="901700" lvl="1" indent="-342900" eaLnBrk="0" hangingPunct="0">
              <a:spcBef>
                <a:spcPts val="600"/>
              </a:spcBef>
              <a:buClr>
                <a:schemeClr val="bg2"/>
              </a:buClr>
              <a:buSzPct val="75000"/>
              <a:buFont typeface="Wingdings" pitchFamily="2" charset="2"/>
              <a:buChar char="n"/>
            </a:pPr>
            <a:r>
              <a:rPr lang="sq-AL" sz="2000" kern="0" dirty="0">
                <a:ea typeface="Verdana" panose="020B0604030504040204" pitchFamily="34" charset="0"/>
                <a:cs typeface="Verdana" panose="020B0604030504040204" pitchFamily="34" charset="0"/>
              </a:rPr>
              <a:t>Specifikimet e përshkrimit fizik/dizajnit.</a:t>
            </a:r>
          </a:p>
          <a:p>
            <a:pPr marL="558800" lvl="1" eaLnBrk="0" hangingPunct="0">
              <a:spcBef>
                <a:spcPts val="600"/>
              </a:spcBef>
              <a:buClr>
                <a:schemeClr val="bg2"/>
              </a:buClr>
              <a:buSzPct val="75000"/>
            </a:pPr>
            <a:endParaRPr lang="sq-AL" sz="2000" kern="0" dirty="0">
              <a:ea typeface="Verdana" panose="020B0604030504040204" pitchFamily="34" charset="0"/>
              <a:cs typeface="Verdana" panose="020B0604030504040204" pitchFamily="34" charset="0"/>
            </a:endParaRPr>
          </a:p>
          <a:p>
            <a:pPr marL="107950" lvl="1" eaLnBrk="0" hangingPunct="0">
              <a:spcBef>
                <a:spcPts val="600"/>
              </a:spcBef>
              <a:buClr>
                <a:schemeClr val="bg2"/>
              </a:buClr>
              <a:buSzPct val="75000"/>
            </a:pPr>
            <a:r>
              <a:rPr lang="sq-AL" sz="2000" kern="0" dirty="0">
                <a:ea typeface="Verdana" panose="020B0604030504040204" pitchFamily="34" charset="0"/>
                <a:cs typeface="Verdana" panose="020B0604030504040204" pitchFamily="34" charset="0"/>
              </a:rPr>
              <a:t>   … mund të kombinohen për të formuar Termat e Referencës - TR. Specifikimet teknike duke iu referuar çështjeve sociale dhe mjedisore mund të përdoren në ndjekje të prokurimit publik të qëndrueshëm (PPQ).</a:t>
            </a:r>
          </a:p>
          <a:p>
            <a:pPr marL="107950" lvl="1" eaLnBrk="0" hangingPunct="0">
              <a:spcBef>
                <a:spcPts val="600"/>
              </a:spcBef>
              <a:buClr>
                <a:schemeClr val="bg2"/>
              </a:buClr>
              <a:buSzPct val="75000"/>
            </a:pPr>
            <a:endParaRPr lang="sq-AL" sz="2000" kern="0" dirty="0">
              <a:ea typeface="Verdana" panose="020B0604030504040204" pitchFamily="34" charset="0"/>
              <a:cs typeface="Verdana" panose="020B0604030504040204" pitchFamily="34" charset="0"/>
            </a:endParaRPr>
          </a:p>
          <a:p>
            <a:pPr marL="107950" lvl="1" eaLnBrk="0" hangingPunct="0">
              <a:spcBef>
                <a:spcPts val="600"/>
              </a:spcBef>
              <a:buClr>
                <a:schemeClr val="bg2"/>
              </a:buClr>
              <a:buSzPct val="75000"/>
            </a:pPr>
            <a:endParaRPr lang="sq-AL" sz="2000" kern="0" dirty="0">
              <a:ea typeface="Verdana" panose="020B0604030504040204" pitchFamily="34" charset="0"/>
              <a:cs typeface="Verdana" panose="020B0604030504040204" pitchFamily="34" charset="0"/>
            </a:endParaRPr>
          </a:p>
        </p:txBody>
      </p:sp>
      <p:sp>
        <p:nvSpPr>
          <p:cNvPr id="3" name="Rectangle 4"/>
          <p:cNvSpPr>
            <a:spLocks noChangeArrowheads="1"/>
          </p:cNvSpPr>
          <p:nvPr/>
        </p:nvSpPr>
        <p:spPr bwMode="auto">
          <a:xfrm>
            <a:off x="2590800" y="15240"/>
            <a:ext cx="5410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q-AL" altLang="en-US" sz="2400" b="1" dirty="0"/>
              <a:t>   Specifikimet  </a:t>
            </a:r>
            <a:r>
              <a:rPr lang="en-US" altLang="en-US" sz="2400" b="1" dirty="0" err="1"/>
              <a:t>Teknike</a:t>
            </a:r>
            <a:r>
              <a:rPr lang="en-US" altLang="en-US" sz="2400" b="1" dirty="0"/>
              <a:t> </a:t>
            </a:r>
            <a:r>
              <a:rPr lang="sq-AL" altLang="en-US" sz="2400" b="1" dirty="0"/>
              <a:t> </a:t>
            </a:r>
            <a:endParaRPr lang="sq-AL" altLang="en-US" sz="2400" b="1" dirty="0">
              <a:solidFill>
                <a:schemeClr val="bg2">
                  <a:lumMod val="40000"/>
                  <a:lumOff val="60000"/>
                </a:schemeClr>
              </a:solidFill>
            </a:endParaRPr>
          </a:p>
        </p:txBody>
      </p:sp>
    </p:spTree>
    <p:extLst>
      <p:ext uri="{BB962C8B-B14F-4D97-AF65-F5344CB8AC3E}">
        <p14:creationId xmlns:p14="http://schemas.microsoft.com/office/powerpoint/2010/main" val="12358331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81000" y="462998"/>
            <a:ext cx="739139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2800" b="1" dirty="0">
                <a:solidFill>
                  <a:srgbClr val="002060"/>
                </a:solidFill>
                <a:latin typeface="Cambria" panose="02040503050406030204" pitchFamily="18" charset="0"/>
                <a:ea typeface="Cambria" panose="02040503050406030204" pitchFamily="18" charset="0"/>
                <a:cs typeface="Arial" charset="0"/>
              </a:rPr>
              <a:t>Qëllimi i specifikimeve teknike</a:t>
            </a:r>
            <a:br>
              <a:rPr lang="sq-AL" altLang="en-US" sz="2800" b="1" dirty="0">
                <a:solidFill>
                  <a:srgbClr val="002060"/>
                </a:solidFill>
                <a:latin typeface="Cambria" panose="02040503050406030204" pitchFamily="18" charset="0"/>
                <a:ea typeface="Cambria" panose="02040503050406030204" pitchFamily="18" charset="0"/>
                <a:cs typeface="Arial" charset="0"/>
              </a:rPr>
            </a:br>
            <a:r>
              <a:rPr lang="sq-AL" altLang="en-US" sz="2000" b="1" kern="1200" dirty="0">
                <a:latin typeface="Cambria" panose="02040503050406030204" pitchFamily="18" charset="0"/>
                <a:ea typeface="Cambria" panose="02040503050406030204" pitchFamily="18" charset="0"/>
              </a:rPr>
              <a:t> </a:t>
            </a:r>
            <a:endParaRPr lang="sq-AL" altLang="en-US" sz="2000" b="1" kern="1200" dirty="0">
              <a:latin typeface="Cambria" panose="02040503050406030204" pitchFamily="18" charset="0"/>
              <a:ea typeface="Cambria" panose="02040503050406030204" pitchFamily="18" charset="0"/>
              <a:cs typeface="+mn-cs"/>
            </a:endParaRPr>
          </a:p>
        </p:txBody>
      </p:sp>
      <p:sp>
        <p:nvSpPr>
          <p:cNvPr id="5123" name="Rectangle 3"/>
          <p:cNvSpPr>
            <a:spLocks noGrp="1" noChangeArrowheads="1"/>
          </p:cNvSpPr>
          <p:nvPr>
            <p:ph idx="4294967295"/>
          </p:nvPr>
        </p:nvSpPr>
        <p:spPr>
          <a:xfrm>
            <a:off x="228600" y="1676400"/>
            <a:ext cx="8568950" cy="2554545"/>
          </a:xfrm>
          <a:prstGeom prst="rect">
            <a:avLst/>
          </a:prstGeom>
        </p:spPr>
        <p:txBody>
          <a:bodyPr wrap="square">
            <a:spAutoFit/>
          </a:bodyPr>
          <a:lstStyle/>
          <a:p>
            <a:pPr marL="0" indent="0">
              <a:spcBef>
                <a:spcPts val="1200"/>
              </a:spcBef>
              <a:buNone/>
            </a:pPr>
            <a:r>
              <a:rPr lang="sq-AL" altLang="en-US" sz="2000" b="1" kern="1200" dirty="0">
                <a:latin typeface="Cambria" panose="02040503050406030204" pitchFamily="18" charset="0"/>
                <a:ea typeface="Cambria" panose="02040503050406030204" pitchFamily="18" charset="0"/>
              </a:rPr>
              <a:t>       Shkrimi </a:t>
            </a:r>
            <a:r>
              <a:rPr lang="en-US" altLang="en-US" sz="2000" b="1" kern="1200" dirty="0" err="1">
                <a:latin typeface="Cambria" panose="02040503050406030204" pitchFamily="18" charset="0"/>
                <a:ea typeface="Cambria" panose="02040503050406030204" pitchFamily="18" charset="0"/>
              </a:rPr>
              <a:t>i</a:t>
            </a:r>
            <a:r>
              <a:rPr lang="en-US" altLang="en-US" sz="2000" b="1" kern="1200" dirty="0">
                <a:latin typeface="Cambria" panose="02040503050406030204" pitchFamily="18" charset="0"/>
                <a:ea typeface="Cambria" panose="02040503050406030204" pitchFamily="18" charset="0"/>
              </a:rPr>
              <a:t> </a:t>
            </a:r>
            <a:r>
              <a:rPr lang="sq-AL" altLang="en-US" sz="2000" b="1" kern="1200" dirty="0">
                <a:latin typeface="Cambria" panose="02040503050406030204" pitchFamily="18" charset="0"/>
                <a:ea typeface="Cambria" panose="02040503050406030204" pitchFamily="18" charset="0"/>
              </a:rPr>
              <a:t>specifikimeve</a:t>
            </a:r>
            <a:r>
              <a:rPr lang="en-US" altLang="en-US" sz="2000" b="1" kern="1200" dirty="0">
                <a:latin typeface="Cambria" panose="02040503050406030204" pitchFamily="18" charset="0"/>
                <a:ea typeface="Cambria" panose="02040503050406030204" pitchFamily="18" charset="0"/>
              </a:rPr>
              <a:t> </a:t>
            </a:r>
            <a:r>
              <a:rPr lang="en-US" altLang="en-US" sz="2000" b="1" kern="1200" dirty="0" err="1">
                <a:latin typeface="Cambria" panose="02040503050406030204" pitchFamily="18" charset="0"/>
                <a:ea typeface="Cambria" panose="02040503050406030204" pitchFamily="18" charset="0"/>
              </a:rPr>
              <a:t>teknike</a:t>
            </a:r>
            <a:r>
              <a:rPr lang="sq-AL" altLang="en-US" sz="2000" b="1" dirty="0">
                <a:latin typeface="Cambria" panose="02040503050406030204" pitchFamily="18" charset="0"/>
                <a:ea typeface="Cambria" panose="02040503050406030204" pitchFamily="18" charset="0"/>
                <a:cs typeface="Arial" charset="0"/>
              </a:rPr>
              <a:t/>
            </a:r>
            <a:br>
              <a:rPr lang="sq-AL" altLang="en-US" sz="2000" b="1" dirty="0">
                <a:latin typeface="Cambria" panose="02040503050406030204" pitchFamily="18" charset="0"/>
                <a:ea typeface="Cambria" panose="02040503050406030204" pitchFamily="18" charset="0"/>
                <a:cs typeface="Arial" charset="0"/>
              </a:rPr>
            </a:br>
            <a:endParaRPr lang="sq-AL"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buFont typeface="Wingdings" panose="05000000000000000000" pitchFamily="2" charset="2"/>
              <a:buChar char="§"/>
            </a:pPr>
            <a:r>
              <a:rPr lang="it-IT" altLang="en-US" sz="2000" dirty="0">
                <a:latin typeface="Cambria" panose="02040503050406030204" pitchFamily="18" charset="0"/>
                <a:ea typeface="Cambria" panose="02040503050406030204" pitchFamily="18" charset="0"/>
                <a:cs typeface="Verdana" panose="020B0604030504040204" pitchFamily="34" charset="0"/>
              </a:rPr>
              <a:t>Si t</a:t>
            </a:r>
            <a:r>
              <a:rPr lang="sq-AL" altLang="en-US" sz="2000" dirty="0">
                <a:latin typeface="Cambria" panose="02040503050406030204" pitchFamily="18" charset="0"/>
                <a:ea typeface="Cambria" panose="02040503050406030204" pitchFamily="18" charset="0"/>
                <a:cs typeface="Verdana" panose="020B0604030504040204" pitchFamily="34" charset="0"/>
              </a:rPr>
              <a:t>ë</a:t>
            </a:r>
            <a:r>
              <a:rPr lang="it-IT" altLang="en-US" sz="2000" dirty="0">
                <a:latin typeface="Cambria" panose="02040503050406030204" pitchFamily="18" charset="0"/>
                <a:ea typeface="Cambria" panose="02040503050406030204" pitchFamily="18" charset="0"/>
                <a:cs typeface="Verdana" panose="020B0604030504040204" pitchFamily="34" charset="0"/>
              </a:rPr>
              <a:t> merret  </a:t>
            </a:r>
          </a:p>
          <a:p>
            <a:pPr>
              <a:spcBef>
                <a:spcPts val="1200"/>
              </a:spcBef>
              <a:buFont typeface="Wingdings" panose="05000000000000000000" pitchFamily="2" charset="2"/>
              <a:buChar char="§"/>
            </a:pPr>
            <a:r>
              <a:rPr lang="it-IT" altLang="en-US" sz="2000" b="1" dirty="0">
                <a:solidFill>
                  <a:srgbClr val="FF0000"/>
                </a:solidFill>
                <a:latin typeface="Cambria" panose="02040503050406030204" pitchFamily="18" charset="0"/>
                <a:ea typeface="Cambria" panose="02040503050406030204" pitchFamily="18" charset="0"/>
                <a:cs typeface="Verdana" panose="020B0604030504040204" pitchFamily="34" charset="0"/>
              </a:rPr>
              <a:t>çka</a:t>
            </a:r>
            <a:r>
              <a:rPr lang="it-IT" altLang="en-US" sz="2000" dirty="0">
                <a:latin typeface="Cambria" panose="02040503050406030204" pitchFamily="18" charset="0"/>
                <a:ea typeface="Cambria" panose="02040503050406030204" pitchFamily="18" charset="0"/>
                <a:cs typeface="Verdana" panose="020B0604030504040204" pitchFamily="34" charset="0"/>
              </a:rPr>
              <a:t> dëshironi </a:t>
            </a:r>
          </a:p>
          <a:p>
            <a:pPr>
              <a:spcBef>
                <a:spcPts val="1200"/>
              </a:spcBef>
              <a:buFont typeface="Wingdings" panose="05000000000000000000" pitchFamily="2" charset="2"/>
              <a:buChar char="§"/>
            </a:pPr>
            <a:r>
              <a:rPr lang="it-IT" altLang="en-US" sz="2000" b="1" dirty="0">
                <a:solidFill>
                  <a:srgbClr val="FF0000"/>
                </a:solidFill>
                <a:latin typeface="Cambria" panose="02040503050406030204" pitchFamily="18" charset="0"/>
                <a:ea typeface="Cambria" panose="02040503050406030204" pitchFamily="18" charset="0"/>
                <a:cs typeface="Verdana" panose="020B0604030504040204" pitchFamily="34" charset="0"/>
              </a:rPr>
              <a:t>kur</a:t>
            </a:r>
            <a:r>
              <a:rPr lang="it-IT" altLang="en-US" sz="2000" dirty="0">
                <a:latin typeface="Cambria" panose="02040503050406030204" pitchFamily="18" charset="0"/>
                <a:ea typeface="Cambria" panose="02040503050406030204" pitchFamily="18" charset="0"/>
                <a:cs typeface="Verdana" panose="020B0604030504040204" pitchFamily="34" charset="0"/>
              </a:rPr>
              <a:t> e dëshironi atë </a:t>
            </a:r>
          </a:p>
          <a:p>
            <a:pPr>
              <a:spcBef>
                <a:spcPts val="1200"/>
              </a:spcBef>
              <a:buFont typeface="Wingdings" panose="05000000000000000000" pitchFamily="2" charset="2"/>
              <a:buChar char="§"/>
            </a:pPr>
            <a:r>
              <a:rPr lang="it-IT" altLang="en-US" sz="2000" dirty="0">
                <a:latin typeface="Cambria" panose="02040503050406030204" pitchFamily="18" charset="0"/>
                <a:ea typeface="Cambria" panose="02040503050406030204" pitchFamily="18" charset="0"/>
                <a:cs typeface="Verdana" panose="020B0604030504040204" pitchFamily="34" charset="0"/>
              </a:rPr>
              <a:t>n</a:t>
            </a:r>
            <a:r>
              <a:rPr lang="sq-AL" altLang="en-US" sz="2000" dirty="0">
                <a:latin typeface="Cambria" panose="02040503050406030204" pitchFamily="18" charset="0"/>
                <a:ea typeface="Cambria" panose="02040503050406030204" pitchFamily="18" charset="0"/>
                <a:cs typeface="Verdana" panose="020B0604030504040204" pitchFamily="34" charset="0"/>
              </a:rPr>
              <a:t>ë</a:t>
            </a:r>
            <a:r>
              <a:rPr lang="it-IT" altLang="en-US" sz="2000" dirty="0">
                <a:latin typeface="Cambria" panose="02040503050406030204" pitchFamily="18" charset="0"/>
                <a:ea typeface="Cambria" panose="02040503050406030204" pitchFamily="18" charset="0"/>
                <a:cs typeface="Verdana" panose="020B0604030504040204" pitchFamily="34" charset="0"/>
              </a:rPr>
              <a:t> “</a:t>
            </a:r>
            <a:r>
              <a:rPr lang="it-IT" altLang="en-US" sz="2000" b="1" dirty="0">
                <a:solidFill>
                  <a:srgbClr val="FF0000"/>
                </a:solidFill>
                <a:latin typeface="Cambria" panose="02040503050406030204" pitchFamily="18" charset="0"/>
                <a:ea typeface="Cambria" panose="02040503050406030204" pitchFamily="18" charset="0"/>
                <a:cs typeface="Verdana" panose="020B0604030504040204" pitchFamily="34" charset="0"/>
              </a:rPr>
              <a:t>vlerën m</a:t>
            </a:r>
            <a:r>
              <a:rPr lang="sq-AL" altLang="en-US" sz="2000" b="1" dirty="0">
                <a:solidFill>
                  <a:srgbClr val="FF0000"/>
                </a:solidFill>
                <a:latin typeface="Cambria" panose="02040503050406030204" pitchFamily="18" charset="0"/>
                <a:ea typeface="Cambria" panose="02040503050406030204" pitchFamily="18" charset="0"/>
                <a:cs typeface="Verdana" panose="020B0604030504040204" pitchFamily="34" charset="0"/>
              </a:rPr>
              <a:t>ë</a:t>
            </a:r>
            <a:r>
              <a:rPr lang="it-IT" altLang="en-US" sz="2000" b="1" dirty="0">
                <a:solidFill>
                  <a:srgbClr val="FF0000"/>
                </a:solidFill>
                <a:latin typeface="Cambria" panose="02040503050406030204" pitchFamily="18" charset="0"/>
                <a:ea typeface="Cambria" panose="02040503050406030204" pitchFamily="18" charset="0"/>
                <a:cs typeface="Verdana" panose="020B0604030504040204" pitchFamily="34" charset="0"/>
              </a:rPr>
              <a:t> t</a:t>
            </a:r>
            <a:r>
              <a:rPr lang="sq-AL" altLang="en-US" sz="2000" b="1" dirty="0">
                <a:solidFill>
                  <a:srgbClr val="FF0000"/>
                </a:solidFill>
                <a:latin typeface="Cambria" panose="02040503050406030204" pitchFamily="18" charset="0"/>
                <a:ea typeface="Cambria" panose="02040503050406030204" pitchFamily="18" charset="0"/>
                <a:cs typeface="Verdana" panose="020B0604030504040204" pitchFamily="34" charset="0"/>
              </a:rPr>
              <a:t>ë</a:t>
            </a:r>
            <a:r>
              <a:rPr lang="it-IT" altLang="en-US" sz="2000" b="1" dirty="0">
                <a:solidFill>
                  <a:srgbClr val="FF0000"/>
                </a:solidFill>
                <a:latin typeface="Cambria" panose="02040503050406030204" pitchFamily="18" charset="0"/>
                <a:ea typeface="Cambria" panose="02040503050406030204" pitchFamily="18" charset="0"/>
                <a:cs typeface="Verdana" panose="020B0604030504040204" pitchFamily="34" charset="0"/>
              </a:rPr>
              <a:t> mirë</a:t>
            </a:r>
            <a:r>
              <a:rPr lang="it-IT" altLang="en-US" sz="2000" dirty="0">
                <a:latin typeface="Cambria" panose="02040503050406030204" pitchFamily="18" charset="0"/>
                <a:ea typeface="Cambria" panose="02040503050406030204" pitchFamily="18" charset="0"/>
                <a:cs typeface="Verdana" panose="020B0604030504040204" pitchFamily="34" charset="0"/>
              </a:rPr>
              <a:t>”.</a:t>
            </a:r>
            <a:endParaRPr lang="en-US" altLang="en-US" sz="2000" dirty="0">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17394831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460927"/>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2800" b="1" kern="1200" dirty="0">
                <a:solidFill>
                  <a:srgbClr val="002060"/>
                </a:solidFill>
                <a:latin typeface="Cambria" panose="02040503050406030204" pitchFamily="18" charset="0"/>
                <a:ea typeface="Cambria" panose="02040503050406030204" pitchFamily="18" charset="0"/>
                <a:cs typeface="+mn-cs"/>
              </a:rPr>
              <a:t>Çka është një specifikim</a:t>
            </a:r>
            <a:r>
              <a:rPr lang="en-US" altLang="en-US" sz="2800" b="1" kern="1200" dirty="0">
                <a:solidFill>
                  <a:srgbClr val="002060"/>
                </a:solidFill>
                <a:latin typeface="Cambria" panose="02040503050406030204" pitchFamily="18" charset="0"/>
                <a:ea typeface="Cambria" panose="02040503050406030204" pitchFamily="18" charset="0"/>
                <a:cs typeface="+mn-cs"/>
              </a:rPr>
              <a:t> </a:t>
            </a:r>
            <a:r>
              <a:rPr lang="en-US" altLang="en-US" sz="2800" b="1" kern="1200" dirty="0" err="1">
                <a:solidFill>
                  <a:srgbClr val="002060"/>
                </a:solidFill>
                <a:latin typeface="Cambria" panose="02040503050406030204" pitchFamily="18" charset="0"/>
                <a:ea typeface="Cambria" panose="02040503050406030204" pitchFamily="18" charset="0"/>
                <a:cs typeface="+mn-cs"/>
              </a:rPr>
              <a:t>teknik</a:t>
            </a:r>
            <a:r>
              <a:rPr lang="sq-AL" altLang="en-US" sz="2800" b="1" kern="1200" dirty="0">
                <a:solidFill>
                  <a:srgbClr val="002060"/>
                </a:solidFill>
                <a:latin typeface="Cambria" panose="02040503050406030204" pitchFamily="18" charset="0"/>
                <a:ea typeface="Cambria" panose="02040503050406030204" pitchFamily="18" charset="0"/>
                <a:cs typeface="+mn-cs"/>
              </a:rPr>
              <a:t>?</a:t>
            </a:r>
          </a:p>
        </p:txBody>
      </p:sp>
      <p:sp>
        <p:nvSpPr>
          <p:cNvPr id="6149" name="Text Box 5"/>
          <p:cNvSpPr txBox="1">
            <a:spLocks noChangeArrowheads="1"/>
          </p:cNvSpPr>
          <p:nvPr/>
        </p:nvSpPr>
        <p:spPr bwMode="auto">
          <a:xfrm>
            <a:off x="0" y="980728"/>
            <a:ext cx="9144000" cy="5539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marL="457200" indent="-457200">
              <a:defRPr sz="2400">
                <a:solidFill>
                  <a:srgbClr val="33CC33"/>
                </a:solidFill>
                <a:latin typeface="Times New Roman" panose="02020603050405020304" pitchFamily="18" charset="0"/>
              </a:defRPr>
            </a:lvl1pPr>
            <a:lvl2pPr marL="914400" indent="-457200">
              <a:defRPr sz="2400">
                <a:solidFill>
                  <a:srgbClr val="33CC33"/>
                </a:solidFill>
                <a:latin typeface="Times New Roman" panose="02020603050405020304" pitchFamily="18" charset="0"/>
              </a:defRPr>
            </a:lvl2pPr>
            <a:lvl3pPr marL="1371600" indent="-457200">
              <a:defRPr sz="2400">
                <a:solidFill>
                  <a:srgbClr val="33CC33"/>
                </a:solidFill>
                <a:latin typeface="Times New Roman" panose="02020603050405020304" pitchFamily="18" charset="0"/>
              </a:defRPr>
            </a:lvl3pPr>
            <a:lvl4pPr marL="1828800" indent="-457200">
              <a:defRPr sz="2400">
                <a:solidFill>
                  <a:srgbClr val="33CC33"/>
                </a:solidFill>
                <a:latin typeface="Times New Roman" panose="02020603050405020304" pitchFamily="18" charset="0"/>
              </a:defRPr>
            </a:lvl4pPr>
            <a:lvl5pPr marL="2286000" indent="-457200">
              <a:defRPr sz="2400">
                <a:solidFill>
                  <a:srgbClr val="33CC33"/>
                </a:solidFill>
                <a:latin typeface="Times New Roman" panose="02020603050405020304" pitchFamily="18" charset="0"/>
              </a:defRPr>
            </a:lvl5pPr>
            <a:lvl6pPr marL="2743200" indent="-457200" eaLnBrk="0" fontAlgn="base" hangingPunct="0">
              <a:spcBef>
                <a:spcPct val="0"/>
              </a:spcBef>
              <a:spcAft>
                <a:spcPct val="0"/>
              </a:spcAft>
              <a:defRPr sz="2400">
                <a:solidFill>
                  <a:srgbClr val="33CC33"/>
                </a:solidFill>
                <a:latin typeface="Times New Roman" panose="02020603050405020304" pitchFamily="18" charset="0"/>
              </a:defRPr>
            </a:lvl6pPr>
            <a:lvl7pPr marL="3200400" indent="-457200" eaLnBrk="0" fontAlgn="base" hangingPunct="0">
              <a:spcBef>
                <a:spcPct val="0"/>
              </a:spcBef>
              <a:spcAft>
                <a:spcPct val="0"/>
              </a:spcAft>
              <a:defRPr sz="2400">
                <a:solidFill>
                  <a:srgbClr val="33CC33"/>
                </a:solidFill>
                <a:latin typeface="Times New Roman" panose="02020603050405020304" pitchFamily="18" charset="0"/>
              </a:defRPr>
            </a:lvl7pPr>
            <a:lvl8pPr marL="3657600" indent="-457200" eaLnBrk="0" fontAlgn="base" hangingPunct="0">
              <a:spcBef>
                <a:spcPct val="0"/>
              </a:spcBef>
              <a:spcAft>
                <a:spcPct val="0"/>
              </a:spcAft>
              <a:defRPr sz="2400">
                <a:solidFill>
                  <a:srgbClr val="33CC33"/>
                </a:solidFill>
                <a:latin typeface="Times New Roman" panose="02020603050405020304" pitchFamily="18" charset="0"/>
              </a:defRPr>
            </a:lvl8pPr>
            <a:lvl9pPr marL="4114800" indent="-457200" eaLnBrk="0" fontAlgn="base" hangingPunct="0">
              <a:spcBef>
                <a:spcPct val="0"/>
              </a:spcBef>
              <a:spcAft>
                <a:spcPct val="0"/>
              </a:spcAft>
              <a:defRPr sz="2400">
                <a:solidFill>
                  <a:srgbClr val="33CC33"/>
                </a:solidFill>
                <a:latin typeface="Times New Roman" panose="02020603050405020304" pitchFamily="18" charset="0"/>
              </a:defRPr>
            </a:lvl9pPr>
          </a:lstStyle>
          <a:p>
            <a:pPr marL="0" indent="0">
              <a:spcBef>
                <a:spcPts val="1200"/>
              </a:spcBef>
            </a:pPr>
            <a:r>
              <a:rPr lang="en-US" altLang="en-US" sz="2800" dirty="0" err="1">
                <a:solidFill>
                  <a:schemeClr val="tx1"/>
                </a:solidFill>
                <a:latin typeface="Cambria" panose="02040503050406030204" pitchFamily="18" charset="0"/>
                <a:ea typeface="Cambria" panose="02040503050406030204" pitchFamily="18" charset="0"/>
                <a:cs typeface="Verdana" panose="020B0604030504040204" pitchFamily="34" charset="0"/>
              </a:rPr>
              <a:t>Një</a:t>
            </a:r>
            <a:r>
              <a:rPr lang="en-US"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 </a:t>
            </a:r>
            <a:r>
              <a:rPr lang="en-US" altLang="en-US" sz="2800" dirty="0" err="1">
                <a:solidFill>
                  <a:schemeClr val="tx1"/>
                </a:solidFill>
                <a:latin typeface="Cambria" panose="02040503050406030204" pitchFamily="18" charset="0"/>
                <a:ea typeface="Cambria" panose="02040503050406030204" pitchFamily="18" charset="0"/>
                <a:cs typeface="Verdana" panose="020B0604030504040204" pitchFamily="34" charset="0"/>
              </a:rPr>
              <a:t>përshkrim</a:t>
            </a:r>
            <a:r>
              <a:rPr lang="el-GR"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a:t>
            </a:r>
            <a:r>
              <a:rPr lang="en-US"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 i </a:t>
            </a:r>
            <a:r>
              <a:rPr lang="en-US" altLang="en-US" sz="2800" dirty="0" err="1">
                <a:solidFill>
                  <a:schemeClr val="tx1"/>
                </a:solidFill>
                <a:latin typeface="Cambria" panose="02040503050406030204" pitchFamily="18" charset="0"/>
                <a:ea typeface="Cambria" panose="02040503050406030204" pitchFamily="18" charset="0"/>
                <a:cs typeface="Verdana" panose="020B0604030504040204" pitchFamily="34" charset="0"/>
              </a:rPr>
              <a:t>cili</a:t>
            </a:r>
            <a:r>
              <a:rPr lang="en-US"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a:t>
            </a:r>
          </a:p>
          <a:p>
            <a:pPr>
              <a:spcBef>
                <a:spcPts val="1200"/>
              </a:spcBef>
              <a:buFontTx/>
              <a:buAutoNum type="arabicPeriod"/>
            </a:pPr>
            <a:r>
              <a:rPr lang="sq-AL"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komunikon tek furnizuesit e ardhshëm, kontraktuesit</a:t>
            </a:r>
            <a:r>
              <a:rPr lang="en-US"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 </a:t>
            </a:r>
            <a:r>
              <a:rPr lang="sq-AL"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ose ofruesit e shërbimit </a:t>
            </a:r>
            <a:r>
              <a:rPr lang="sq-AL" altLang="en-US" sz="2800" b="1" u="sng" dirty="0">
                <a:solidFill>
                  <a:schemeClr val="tx1"/>
                </a:solidFill>
                <a:latin typeface="Cambria" panose="02040503050406030204" pitchFamily="18" charset="0"/>
                <a:ea typeface="Cambria" panose="02040503050406030204" pitchFamily="18" charset="0"/>
                <a:cs typeface="Verdana" panose="020B0604030504040204" pitchFamily="34" charset="0"/>
              </a:rPr>
              <a:t>se çfarë kërkon Autoriteti Kontraktues;</a:t>
            </a:r>
          </a:p>
          <a:p>
            <a:pPr>
              <a:spcBef>
                <a:spcPts val="1200"/>
              </a:spcBef>
              <a:buFontTx/>
              <a:buAutoNum type="arabicPeriod"/>
            </a:pPr>
            <a:r>
              <a:rPr lang="sq-AL"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shërben si </a:t>
            </a:r>
            <a:r>
              <a:rPr lang="sq-AL" altLang="en-US" sz="2800" b="1" u="sng" dirty="0">
                <a:solidFill>
                  <a:schemeClr val="tx1"/>
                </a:solidFill>
                <a:latin typeface="Cambria" panose="02040503050406030204" pitchFamily="18" charset="0"/>
                <a:ea typeface="Cambria" panose="02040503050406030204" pitchFamily="18" charset="0"/>
                <a:cs typeface="Verdana" panose="020B0604030504040204" pitchFamily="34" charset="0"/>
              </a:rPr>
              <a:t>zemra që rezulton kontratën;</a:t>
            </a:r>
          </a:p>
          <a:p>
            <a:pPr>
              <a:spcBef>
                <a:spcPts val="1200"/>
              </a:spcBef>
              <a:buFontTx/>
              <a:buAutoNum type="arabicPeriod"/>
            </a:pPr>
            <a:r>
              <a:rPr lang="sq-AL" altLang="en-US" sz="2800" b="1" u="sng" dirty="0">
                <a:solidFill>
                  <a:schemeClr val="tx1"/>
                </a:solidFill>
                <a:latin typeface="Cambria" panose="02040503050406030204" pitchFamily="18" charset="0"/>
                <a:ea typeface="Cambria" panose="02040503050406030204" pitchFamily="18" charset="0"/>
                <a:cs typeface="Verdana" panose="020B0604030504040204" pitchFamily="34" charset="0"/>
              </a:rPr>
              <a:t>përcakton standarde </a:t>
            </a:r>
            <a:r>
              <a:rPr lang="sq-AL"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kundrejt të cilave behën inspektime, testime dhe kontrolle të cilësisë;</a:t>
            </a:r>
          </a:p>
          <a:p>
            <a:pPr>
              <a:spcBef>
                <a:spcPts val="1200"/>
              </a:spcBef>
              <a:buFontTx/>
              <a:buAutoNum type="arabicPeriod"/>
            </a:pPr>
            <a:r>
              <a:rPr lang="sq-AL"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drejtpërdrejt </a:t>
            </a:r>
            <a:r>
              <a:rPr lang="sq-AL" altLang="en-US" sz="2800" b="1" u="sng" dirty="0">
                <a:solidFill>
                  <a:schemeClr val="tx1"/>
                </a:solidFill>
                <a:latin typeface="Cambria" panose="02040503050406030204" pitchFamily="18" charset="0"/>
                <a:ea typeface="Cambria" panose="02040503050406030204" pitchFamily="18" charset="0"/>
                <a:cs typeface="Verdana" panose="020B0604030504040204" pitchFamily="34" charset="0"/>
              </a:rPr>
              <a:t>ndikon në cilësinë dhe </a:t>
            </a:r>
            <a:r>
              <a:rPr lang="sq-AL" altLang="en-US" sz="2800" b="1" u="sng" dirty="0" err="1">
                <a:solidFill>
                  <a:schemeClr val="tx1"/>
                </a:solidFill>
                <a:latin typeface="Cambria" panose="02040503050406030204" pitchFamily="18" charset="0"/>
                <a:ea typeface="Cambria" panose="02040503050406030204" pitchFamily="18" charset="0"/>
                <a:cs typeface="Verdana" panose="020B0604030504040204" pitchFamily="34" charset="0"/>
              </a:rPr>
              <a:t>performancën</a:t>
            </a:r>
            <a:r>
              <a:rPr lang="sq-AL" altLang="en-US" sz="2800" b="1" u="sng" dirty="0">
                <a:solidFill>
                  <a:schemeClr val="tx1"/>
                </a:solidFill>
                <a:latin typeface="Cambria" panose="02040503050406030204" pitchFamily="18" charset="0"/>
                <a:ea typeface="Cambria" panose="02040503050406030204" pitchFamily="18" charset="0"/>
                <a:cs typeface="Verdana" panose="020B0604030504040204" pitchFamily="34" charset="0"/>
              </a:rPr>
              <a:t> </a:t>
            </a:r>
            <a:r>
              <a:rPr lang="sq-AL"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e gjërave të blera, punës së ndërtuar ose shërbimeve të ofruara </a:t>
            </a:r>
            <a:r>
              <a:rPr lang="sq-AL" altLang="en-US" sz="2800" b="1" u="sng" dirty="0">
                <a:solidFill>
                  <a:schemeClr val="tx1"/>
                </a:solidFill>
                <a:latin typeface="Cambria" panose="02040503050406030204" pitchFamily="18" charset="0"/>
                <a:ea typeface="Cambria" panose="02040503050406030204" pitchFamily="18" charset="0"/>
                <a:cs typeface="Verdana" panose="020B0604030504040204" pitchFamily="34" charset="0"/>
              </a:rPr>
              <a:t>dhe çmimin e  paguar.</a:t>
            </a:r>
          </a:p>
          <a:p>
            <a:pPr marL="0" indent="0">
              <a:spcBef>
                <a:spcPts val="1200"/>
              </a:spcBef>
            </a:pPr>
            <a:endParaRPr lang="en-US" alt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923547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anim calcmode="lin" valueType="num">
                                      <p:cBhvr additive="base">
                                        <p:cTn id="7" dur="500" fill="hold"/>
                                        <p:tgtEl>
                                          <p:spTgt spid="6149"/>
                                        </p:tgtEl>
                                        <p:attrNameLst>
                                          <p:attrName>ppt_x</p:attrName>
                                        </p:attrNameLst>
                                      </p:cBhvr>
                                      <p:tavLst>
                                        <p:tav tm="0">
                                          <p:val>
                                            <p:strVal val="0-#ppt_w/2"/>
                                          </p:val>
                                        </p:tav>
                                        <p:tav tm="100000">
                                          <p:val>
                                            <p:strVal val="#ppt_x"/>
                                          </p:val>
                                        </p:tav>
                                      </p:tavLst>
                                    </p:anim>
                                    <p:anim calcmode="lin" valueType="num">
                                      <p:cBhvr additive="base">
                                        <p:cTn id="8" dur="500" fill="hold"/>
                                        <p:tgtEl>
                                          <p:spTgt spid="614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6146"/>
                                        </p:tgtEl>
                                        <p:attrNameLst>
                                          <p:attrName>style.visibility</p:attrName>
                                        </p:attrNameLst>
                                      </p:cBhvr>
                                      <p:to>
                                        <p:strVal val="visible"/>
                                      </p:to>
                                    </p:set>
                                    <p:anim calcmode="lin" valueType="num">
                                      <p:cBhvr>
                                        <p:cTn id="13" dur="1000" fill="hold"/>
                                        <p:tgtEl>
                                          <p:spTgt spid="6146"/>
                                        </p:tgtEl>
                                        <p:attrNameLst>
                                          <p:attrName>ppt_w</p:attrName>
                                        </p:attrNameLst>
                                      </p:cBhvr>
                                      <p:tavLst>
                                        <p:tav tm="0">
                                          <p:val>
                                            <p:fltVal val="0"/>
                                          </p:val>
                                        </p:tav>
                                        <p:tav tm="100000">
                                          <p:val>
                                            <p:strVal val="#ppt_w"/>
                                          </p:val>
                                        </p:tav>
                                      </p:tavLst>
                                    </p:anim>
                                    <p:anim calcmode="lin" valueType="num">
                                      <p:cBhvr>
                                        <p:cTn id="14" dur="1000" fill="hold"/>
                                        <p:tgtEl>
                                          <p:spTgt spid="6146"/>
                                        </p:tgtEl>
                                        <p:attrNameLst>
                                          <p:attrName>ppt_h</p:attrName>
                                        </p:attrNameLst>
                                      </p:cBhvr>
                                      <p:tavLst>
                                        <p:tav tm="0">
                                          <p:val>
                                            <p:fltVal val="0"/>
                                          </p:val>
                                        </p:tav>
                                        <p:tav tm="100000">
                                          <p:val>
                                            <p:strVal val="#ppt_h"/>
                                          </p:val>
                                        </p:tav>
                                      </p:tavLst>
                                    </p:anim>
                                    <p:anim calcmode="lin" valueType="num">
                                      <p:cBhvr>
                                        <p:cTn id="15" dur="1000" fill="hold"/>
                                        <p:tgtEl>
                                          <p:spTgt spid="6146"/>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614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9"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1" name="Rectangle 3"/>
          <p:cNvSpPr>
            <a:spLocks noGrp="1" noChangeArrowheads="1"/>
          </p:cNvSpPr>
          <p:nvPr>
            <p:ph idx="4294967295"/>
          </p:nvPr>
        </p:nvSpPr>
        <p:spPr>
          <a:xfrm>
            <a:off x="0" y="1253307"/>
            <a:ext cx="9143999" cy="5432256"/>
          </a:xfrm>
          <a:prstGeom prst="rect">
            <a:avLst/>
          </a:prstGeom>
        </p:spPr>
        <p:txBody>
          <a:bodyPr wrap="square">
            <a:spAutoFit/>
          </a:bodyPr>
          <a:lstStyle/>
          <a:p>
            <a:pPr>
              <a:spcBef>
                <a:spcPts val="600"/>
              </a:spcBef>
            </a:pPr>
            <a:r>
              <a:rPr lang="sq-AL" altLang="el-GR" sz="2800" dirty="0">
                <a:latin typeface="Cambria" panose="02040503050406030204" pitchFamily="18" charset="0"/>
                <a:ea typeface="Cambria" panose="02040503050406030204" pitchFamily="18" charset="0"/>
                <a:cs typeface="Verdana" panose="020B0604030504040204" pitchFamily="34" charset="0"/>
              </a:rPr>
              <a:t>Një specifikim duhet të jetë </a:t>
            </a:r>
            <a:r>
              <a:rPr lang="sq-AL" altLang="el-GR" sz="2800" b="1" u="sng" dirty="0">
                <a:latin typeface="Cambria" panose="02040503050406030204" pitchFamily="18" charset="0"/>
                <a:ea typeface="Cambria" panose="02040503050406030204" pitchFamily="18" charset="0"/>
                <a:cs typeface="Verdana" panose="020B0604030504040204" pitchFamily="34" charset="0"/>
              </a:rPr>
              <a:t>mjaft specifik </a:t>
            </a:r>
            <a:r>
              <a:rPr lang="sq-AL" altLang="el-GR" sz="2800" dirty="0">
                <a:latin typeface="Cambria" panose="02040503050406030204" pitchFamily="18" charset="0"/>
                <a:ea typeface="Cambria" panose="02040503050406030204" pitchFamily="18" charset="0"/>
                <a:cs typeface="Verdana" panose="020B0604030504040204" pitchFamily="34" charset="0"/>
              </a:rPr>
              <a:t>për të nxjerrë oferta të përgjegjshme</a:t>
            </a:r>
            <a:r>
              <a:rPr lang="en-US" altLang="el-GR" sz="2800" dirty="0">
                <a:latin typeface="Cambria" panose="02040503050406030204" pitchFamily="18" charset="0"/>
                <a:ea typeface="Cambria" panose="02040503050406030204" pitchFamily="18" charset="0"/>
                <a:cs typeface="Verdana" panose="020B0604030504040204" pitchFamily="34" charset="0"/>
              </a:rPr>
              <a:t>;</a:t>
            </a:r>
            <a:endParaRPr lang="sq-AL" altLang="el-GR" sz="2800" dirty="0">
              <a:latin typeface="Cambria" panose="02040503050406030204" pitchFamily="18" charset="0"/>
              <a:ea typeface="Cambria" panose="02040503050406030204" pitchFamily="18" charset="0"/>
              <a:cs typeface="Verdana" panose="020B0604030504040204" pitchFamily="34" charset="0"/>
            </a:endParaRPr>
          </a:p>
          <a:p>
            <a:pPr>
              <a:spcBef>
                <a:spcPts val="600"/>
              </a:spcBef>
            </a:pPr>
            <a:r>
              <a:rPr lang="sq-AL" altLang="el-GR" sz="2800" dirty="0">
                <a:latin typeface="Cambria" panose="02040503050406030204" pitchFamily="18" charset="0"/>
                <a:ea typeface="Cambria" panose="02040503050406030204" pitchFamily="18" charset="0"/>
                <a:cs typeface="Verdana" panose="020B0604030504040204" pitchFamily="34" charset="0"/>
              </a:rPr>
              <a:t>Një specifikim duhet të </a:t>
            </a:r>
            <a:r>
              <a:rPr lang="sq-AL" altLang="el-GR" sz="2800" b="1" u="sng" dirty="0">
                <a:latin typeface="Cambria" panose="02040503050406030204" pitchFamily="18" charset="0"/>
                <a:ea typeface="Cambria" panose="02040503050406030204" pitchFamily="18" charset="0"/>
                <a:cs typeface="Verdana" panose="020B0604030504040204" pitchFamily="34" charset="0"/>
              </a:rPr>
              <a:t>mundësojë pjesëmarrjen </a:t>
            </a:r>
            <a:r>
              <a:rPr lang="sq-AL" altLang="el-GR" sz="2800" dirty="0">
                <a:latin typeface="Cambria" panose="02040503050406030204" pitchFamily="18" charset="0"/>
                <a:ea typeface="Cambria" panose="02040503050406030204" pitchFamily="18" charset="0"/>
                <a:cs typeface="Verdana" panose="020B0604030504040204" pitchFamily="34" charset="0"/>
              </a:rPr>
              <a:t>nga cilido ofertues i kualifikuar, pa paragjykime teknik</a:t>
            </a:r>
            <a:r>
              <a:rPr lang="en-US" altLang="el-GR" sz="2800" dirty="0">
                <a:latin typeface="Cambria" panose="02040503050406030204" pitchFamily="18" charset="0"/>
                <a:ea typeface="Cambria" panose="02040503050406030204" pitchFamily="18" charset="0"/>
                <a:cs typeface="Verdana" panose="020B0604030504040204" pitchFamily="34" charset="0"/>
              </a:rPr>
              <a:t>;</a:t>
            </a:r>
            <a:endParaRPr lang="sq-AL" altLang="el-GR" sz="2800" dirty="0">
              <a:latin typeface="Cambria" panose="02040503050406030204" pitchFamily="18" charset="0"/>
              <a:ea typeface="Cambria" panose="02040503050406030204" pitchFamily="18" charset="0"/>
              <a:cs typeface="Verdana" panose="020B0604030504040204" pitchFamily="34" charset="0"/>
            </a:endParaRPr>
          </a:p>
          <a:p>
            <a:pPr>
              <a:spcBef>
                <a:spcPts val="600"/>
              </a:spcBef>
            </a:pPr>
            <a:r>
              <a:rPr lang="sq-AL" altLang="el-GR" sz="2800" dirty="0">
                <a:latin typeface="Cambria" panose="02040503050406030204" pitchFamily="18" charset="0"/>
                <a:ea typeface="Cambria" panose="02040503050406030204" pitchFamily="18" charset="0"/>
                <a:cs typeface="Verdana" panose="020B0604030504040204" pitchFamily="34" charset="0"/>
              </a:rPr>
              <a:t>Një specifikim duhet </a:t>
            </a:r>
            <a:r>
              <a:rPr lang="sq-AL" altLang="el-GR" sz="2800" b="1" u="sng" dirty="0">
                <a:latin typeface="Cambria" panose="02040503050406030204" pitchFamily="18" charset="0"/>
                <a:ea typeface="Cambria" panose="02040503050406030204" pitchFamily="18" charset="0"/>
                <a:cs typeface="Verdana" panose="020B0604030504040204" pitchFamily="34" charset="0"/>
              </a:rPr>
              <a:t>të </a:t>
            </a:r>
            <a:r>
              <a:rPr lang="sq-AL" altLang="el-GR" sz="2800" b="1" u="sng" dirty="0" err="1">
                <a:latin typeface="Cambria" panose="02040503050406030204" pitchFamily="18" charset="0"/>
                <a:ea typeface="Cambria" panose="02040503050406030204" pitchFamily="18" charset="0"/>
                <a:cs typeface="Verdana" panose="020B0604030504040204" pitchFamily="34" charset="0"/>
              </a:rPr>
              <a:t>dallohe</a:t>
            </a:r>
            <a:r>
              <a:rPr lang="en-US" altLang="el-GR" sz="2800" b="1" u="sng" dirty="0">
                <a:latin typeface="Cambria" panose="02040503050406030204" pitchFamily="18" charset="0"/>
                <a:ea typeface="Cambria" panose="02040503050406030204" pitchFamily="18" charset="0"/>
                <a:cs typeface="Verdana" panose="020B0604030504040204" pitchFamily="34" charset="0"/>
              </a:rPr>
              <a:t>t</a:t>
            </a:r>
            <a:r>
              <a:rPr lang="sq-AL" altLang="el-GR" sz="2800" b="1" u="sng" dirty="0">
                <a:latin typeface="Cambria" panose="02040503050406030204" pitchFamily="18" charset="0"/>
                <a:ea typeface="Cambria" panose="02040503050406030204" pitchFamily="18" charset="0"/>
                <a:cs typeface="Verdana" panose="020B0604030504040204" pitchFamily="34" charset="0"/>
              </a:rPr>
              <a:t> qartë nga </a:t>
            </a:r>
            <a:r>
              <a:rPr lang="sq-AL" altLang="el-GR" sz="2800" dirty="0">
                <a:latin typeface="Cambria" panose="02040503050406030204" pitchFamily="18" charset="0"/>
                <a:ea typeface="Cambria" panose="02040503050406030204" pitchFamily="18" charset="0"/>
                <a:cs typeface="Verdana" panose="020B0604030504040204" pitchFamily="34" charset="0"/>
              </a:rPr>
              <a:t>(teknike) </a:t>
            </a:r>
            <a:r>
              <a:rPr lang="sq-AL" altLang="el-GR" sz="2800" b="1" u="sng" dirty="0">
                <a:latin typeface="Cambria" panose="02040503050406030204" pitchFamily="18" charset="0"/>
                <a:ea typeface="Cambria" panose="02040503050406030204" pitchFamily="18" charset="0"/>
                <a:cs typeface="Verdana" panose="020B0604030504040204" pitchFamily="34" charset="0"/>
              </a:rPr>
              <a:t>kriteret e përzgjedhjes</a:t>
            </a:r>
            <a:r>
              <a:rPr lang="en-US" altLang="el-GR" sz="2800" b="1" u="sng" dirty="0">
                <a:latin typeface="Cambria" panose="02040503050406030204" pitchFamily="18" charset="0"/>
                <a:ea typeface="Cambria" panose="02040503050406030204" pitchFamily="18" charset="0"/>
                <a:cs typeface="Verdana" panose="020B0604030504040204" pitchFamily="34" charset="0"/>
              </a:rPr>
              <a:t>;</a:t>
            </a:r>
            <a:endParaRPr lang="sq-AL" altLang="el-GR" sz="2800" dirty="0">
              <a:latin typeface="Cambria" panose="02040503050406030204" pitchFamily="18" charset="0"/>
              <a:ea typeface="Cambria" panose="02040503050406030204" pitchFamily="18" charset="0"/>
              <a:cs typeface="Verdana" panose="020B0604030504040204" pitchFamily="34" charset="0"/>
            </a:endParaRPr>
          </a:p>
          <a:p>
            <a:pPr>
              <a:spcBef>
                <a:spcPts val="600"/>
              </a:spcBef>
            </a:pPr>
            <a:r>
              <a:rPr lang="sq-AL" altLang="el-GR" sz="2800" dirty="0">
                <a:latin typeface="Cambria" panose="02040503050406030204" pitchFamily="18" charset="0"/>
                <a:ea typeface="Cambria" panose="02040503050406030204" pitchFamily="18" charset="0"/>
                <a:cs typeface="Verdana" panose="020B0604030504040204" pitchFamily="34" charset="0"/>
              </a:rPr>
              <a:t>Një specifikim duhet të </a:t>
            </a:r>
            <a:r>
              <a:rPr lang="sq-AL" altLang="el-GR" sz="2800" b="1" u="sng" dirty="0">
                <a:latin typeface="Cambria" panose="02040503050406030204" pitchFamily="18" charset="0"/>
                <a:ea typeface="Cambria" panose="02040503050406030204" pitchFamily="18" charset="0"/>
                <a:cs typeface="Verdana" panose="020B0604030504040204" pitchFamily="34" charset="0"/>
              </a:rPr>
              <a:t>jetë i lidhur direkt me çfarëdo kritere teknike</a:t>
            </a:r>
            <a:r>
              <a:rPr lang="sq-AL" altLang="el-GR" sz="2800" dirty="0">
                <a:latin typeface="Cambria" panose="02040503050406030204" pitchFamily="18" charset="0"/>
                <a:ea typeface="Cambria" panose="02040503050406030204" pitchFamily="18" charset="0"/>
                <a:cs typeface="Verdana" panose="020B0604030504040204" pitchFamily="34" charset="0"/>
              </a:rPr>
              <a:t> të përdorura për vlerësimin e ofertave</a:t>
            </a:r>
            <a:r>
              <a:rPr lang="en-US" altLang="el-GR" sz="2800" dirty="0">
                <a:latin typeface="Cambria" panose="02040503050406030204" pitchFamily="18" charset="0"/>
                <a:ea typeface="Cambria" panose="02040503050406030204" pitchFamily="18" charset="0"/>
                <a:cs typeface="Verdana" panose="020B0604030504040204" pitchFamily="34" charset="0"/>
              </a:rPr>
              <a:t>.</a:t>
            </a:r>
            <a:endParaRPr lang="sq-AL" altLang="el-GR" sz="2800" dirty="0">
              <a:latin typeface="Cambria" panose="02040503050406030204" pitchFamily="18" charset="0"/>
              <a:ea typeface="Cambria" panose="02040503050406030204" pitchFamily="18" charset="0"/>
              <a:cs typeface="Verdana" panose="020B0604030504040204" pitchFamily="34" charset="0"/>
            </a:endParaRPr>
          </a:p>
          <a:p>
            <a:pPr marL="0" indent="0">
              <a:spcBef>
                <a:spcPts val="600"/>
              </a:spcBef>
              <a:buNone/>
            </a:pPr>
            <a:endParaRPr lang="sq-AL" altLang="el-GR" sz="2400" dirty="0">
              <a:latin typeface="Cambria" panose="02040503050406030204" pitchFamily="18" charset="0"/>
              <a:ea typeface="Cambria" panose="02040503050406030204" pitchFamily="18" charset="0"/>
              <a:cs typeface="Verdana" panose="020B0604030504040204" pitchFamily="34" charset="0"/>
            </a:endParaRPr>
          </a:p>
          <a:p>
            <a:pPr marL="0" indent="0">
              <a:spcBef>
                <a:spcPts val="600"/>
              </a:spcBef>
              <a:buNone/>
            </a:pPr>
            <a:endParaRPr lang="sq-AL" altLang="el-GR" sz="2400" dirty="0">
              <a:latin typeface="Cambria" panose="02040503050406030204" pitchFamily="18" charset="0"/>
              <a:ea typeface="Cambria" panose="02040503050406030204" pitchFamily="18" charset="0"/>
              <a:cs typeface="Verdana" panose="020B0604030504040204" pitchFamily="34" charset="0"/>
            </a:endParaRPr>
          </a:p>
          <a:p>
            <a:pPr marL="0" indent="0">
              <a:spcBef>
                <a:spcPts val="600"/>
              </a:spcBef>
              <a:buNone/>
            </a:pPr>
            <a:endParaRPr lang="sq-AL" altLang="el-GR" sz="2000" dirty="0">
              <a:latin typeface="Cambria" panose="02040503050406030204" pitchFamily="18" charset="0"/>
              <a:ea typeface="Cambria" panose="02040503050406030204" pitchFamily="18" charset="0"/>
              <a:cs typeface="Verdana" panose="020B0604030504040204" pitchFamily="34" charset="0"/>
            </a:endParaRPr>
          </a:p>
          <a:p>
            <a:pPr marL="0" indent="0">
              <a:spcBef>
                <a:spcPts val="600"/>
              </a:spcBef>
              <a:buNone/>
            </a:pPr>
            <a:endParaRPr lang="en-US" altLang="el-GR" sz="2000" dirty="0">
              <a:latin typeface="Cambria" panose="02040503050406030204" pitchFamily="18" charset="0"/>
              <a:ea typeface="Cambria" panose="02040503050406030204" pitchFamily="18" charset="0"/>
              <a:cs typeface="Verdana" panose="020B0604030504040204" pitchFamily="34" charset="0"/>
            </a:endParaRPr>
          </a:p>
        </p:txBody>
      </p:sp>
      <p:sp>
        <p:nvSpPr>
          <p:cNvPr id="5" name="Rectangle 2"/>
          <p:cNvSpPr>
            <a:spLocks noGrp="1" noChangeArrowheads="1"/>
          </p:cNvSpPr>
          <p:nvPr>
            <p:ph type="title" idx="4294967295"/>
          </p:nvPr>
        </p:nvSpPr>
        <p:spPr>
          <a:xfrm>
            <a:off x="0" y="460927"/>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2800" b="1" kern="1200" dirty="0">
                <a:solidFill>
                  <a:srgbClr val="002060"/>
                </a:solidFill>
                <a:latin typeface="Cambria" panose="02040503050406030204" pitchFamily="18" charset="0"/>
                <a:ea typeface="Cambria" panose="02040503050406030204" pitchFamily="18" charset="0"/>
                <a:cs typeface="+mn-cs"/>
              </a:rPr>
              <a:t>Çka është një specifikim teknike</a:t>
            </a:r>
            <a:r>
              <a:rPr lang="en-US" altLang="en-US" sz="2800" b="1" kern="1200" dirty="0">
                <a:solidFill>
                  <a:srgbClr val="002060"/>
                </a:solidFill>
                <a:latin typeface="Cambria" panose="02040503050406030204" pitchFamily="18" charset="0"/>
                <a:ea typeface="Cambria" panose="02040503050406030204" pitchFamily="18" charset="0"/>
                <a:cs typeface="+mn-cs"/>
              </a:rPr>
              <a:t> (</a:t>
            </a:r>
            <a:r>
              <a:rPr lang="en-US" altLang="en-US" sz="2800" b="1" kern="1200" dirty="0" err="1">
                <a:solidFill>
                  <a:srgbClr val="002060"/>
                </a:solidFill>
                <a:latin typeface="Cambria" panose="02040503050406030204" pitchFamily="18" charset="0"/>
                <a:ea typeface="Cambria" panose="02040503050406030204" pitchFamily="18" charset="0"/>
                <a:cs typeface="+mn-cs"/>
              </a:rPr>
              <a:t>Vazhdim</a:t>
            </a:r>
            <a:r>
              <a:rPr lang="en-US" altLang="en-US" sz="2800" b="1" kern="1200" dirty="0">
                <a:solidFill>
                  <a:srgbClr val="002060"/>
                </a:solidFill>
                <a:latin typeface="Cambria" panose="02040503050406030204" pitchFamily="18" charset="0"/>
                <a:ea typeface="Cambria" panose="02040503050406030204" pitchFamily="18" charset="0"/>
                <a:cs typeface="+mn-cs"/>
              </a:rPr>
              <a:t>)</a:t>
            </a:r>
            <a:r>
              <a:rPr lang="sq-AL" altLang="en-US" sz="2800" b="1" kern="1200" dirty="0">
                <a:solidFill>
                  <a:srgbClr val="002060"/>
                </a:solidFill>
                <a:latin typeface="Cambria" panose="02040503050406030204" pitchFamily="18" charset="0"/>
                <a:ea typeface="Cambria" panose="02040503050406030204" pitchFamily="18" charset="0"/>
                <a:cs typeface="+mn-cs"/>
              </a:rPr>
              <a:t>?</a:t>
            </a:r>
          </a:p>
        </p:txBody>
      </p:sp>
    </p:spTree>
    <p:extLst>
      <p:ext uri="{BB962C8B-B14F-4D97-AF65-F5344CB8AC3E}">
        <p14:creationId xmlns:p14="http://schemas.microsoft.com/office/powerpoint/2010/main" val="20262546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Rectangle 2"/>
          <p:cNvSpPr txBox="1">
            <a:spLocks noChangeArrowheads="1"/>
          </p:cNvSpPr>
          <p:nvPr/>
        </p:nvSpPr>
        <p:spPr>
          <a:xfrm>
            <a:off x="468436" y="304800"/>
            <a:ext cx="76963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solidFill>
                  <a:srgbClr val="002060"/>
                </a:solidFill>
                <a:latin typeface="Verdana" pitchFamily="34" charset="0"/>
                <a:ea typeface="+mn-ea"/>
                <a:cs typeface="+mn-cs"/>
              </a:rPr>
              <a:t>Specifikimet dhe kriteret e vlerësimit</a:t>
            </a:r>
          </a:p>
        </p:txBody>
      </p:sp>
      <p:sp>
        <p:nvSpPr>
          <p:cNvPr id="9"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24" name="Group 23"/>
          <p:cNvGrpSpPr/>
          <p:nvPr/>
        </p:nvGrpSpPr>
        <p:grpSpPr>
          <a:xfrm>
            <a:off x="381000" y="1619250"/>
            <a:ext cx="8153399" cy="4019550"/>
            <a:chOff x="0" y="0"/>
            <a:chExt cx="5105400" cy="2543175"/>
          </a:xfrm>
        </p:grpSpPr>
        <p:sp>
          <p:nvSpPr>
            <p:cNvPr id="25" name="Hexagon 24"/>
            <p:cNvSpPr/>
            <p:nvPr/>
          </p:nvSpPr>
          <p:spPr>
            <a:xfrm>
              <a:off x="1562100" y="0"/>
              <a:ext cx="1981200" cy="1695450"/>
            </a:xfrm>
            <a:prstGeom prst="hexag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sq-AL" sz="1600" b="1" dirty="0" err="1">
                  <a:solidFill>
                    <a:srgbClr val="000000"/>
                  </a:solidFill>
                  <a:effectLst/>
                  <a:ea typeface="PMingLiU"/>
                  <a:cs typeface="Times New Roman" panose="02020603050405020304" pitchFamily="18" charset="0"/>
                </a:rPr>
                <a:t>Specifikacionet</a:t>
              </a:r>
              <a:r>
                <a:rPr lang="sq-AL" sz="1600" dirty="0">
                  <a:solidFill>
                    <a:srgbClr val="000000"/>
                  </a:solidFill>
                  <a:effectLst/>
                  <a:ea typeface="PMingLiU"/>
                  <a:cs typeface="Times New Roman" panose="02020603050405020304" pitchFamily="18" charset="0"/>
                </a:rPr>
                <a:t> </a:t>
              </a:r>
              <a:endParaRPr lang="en-US" sz="1600" dirty="0">
                <a:solidFill>
                  <a:srgbClr val="000000"/>
                </a:solidFill>
                <a:effectLst/>
                <a:ea typeface="PMingLiU"/>
                <a:cs typeface="Times New Roman" panose="02020603050405020304" pitchFamily="18" charset="0"/>
              </a:endParaRPr>
            </a:p>
            <a:p>
              <a:pPr marL="0" marR="0" algn="ctr">
                <a:lnSpc>
                  <a:spcPct val="107000"/>
                </a:lnSpc>
                <a:spcBef>
                  <a:spcPts val="0"/>
                </a:spcBef>
                <a:spcAft>
                  <a:spcPts val="800"/>
                </a:spcAft>
              </a:pPr>
              <a:endParaRPr lang="en-US" sz="1100" dirty="0">
                <a:effectLst/>
                <a:ea typeface="PMingLiU"/>
                <a:cs typeface="Times New Roman" panose="02020603050405020304" pitchFamily="18" charset="0"/>
              </a:endParaRPr>
            </a:p>
            <a:p>
              <a:pPr marL="0" marR="0" algn="ctr">
                <a:lnSpc>
                  <a:spcPct val="107000"/>
                </a:lnSpc>
                <a:spcBef>
                  <a:spcPts val="0"/>
                </a:spcBef>
                <a:spcAft>
                  <a:spcPts val="800"/>
                </a:spcAft>
              </a:pPr>
              <a:r>
                <a:rPr lang="sq-AL" sz="1300" dirty="0">
                  <a:solidFill>
                    <a:srgbClr val="000000"/>
                  </a:solidFill>
                  <a:effectLst/>
                  <a:ea typeface="PMingLiU"/>
                  <a:cs typeface="Times New Roman" panose="02020603050405020304" pitchFamily="18" charset="0"/>
                </a:rPr>
                <a:t>Përshkruajnë se çfarë kërkon Autoriteti Kontraktues...</a:t>
              </a:r>
              <a:endParaRPr lang="en-US" sz="1300" dirty="0">
                <a:effectLst/>
                <a:ea typeface="PMingLiU"/>
                <a:cs typeface="Times New Roman" panose="02020603050405020304" pitchFamily="18" charset="0"/>
              </a:endParaRPr>
            </a:p>
          </p:txBody>
        </p:sp>
        <p:sp>
          <p:nvSpPr>
            <p:cNvPr id="26" name="Hexagon 25"/>
            <p:cNvSpPr/>
            <p:nvPr/>
          </p:nvSpPr>
          <p:spPr>
            <a:xfrm>
              <a:off x="3124200" y="847725"/>
              <a:ext cx="1981200" cy="1695450"/>
            </a:xfrm>
            <a:prstGeom prst="hexagon">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600" b="1" dirty="0" err="1">
                  <a:solidFill>
                    <a:srgbClr val="000000"/>
                  </a:solidFill>
                  <a:effectLst/>
                  <a:ea typeface="PMingLiU"/>
                  <a:cs typeface="Times New Roman" panose="02020603050405020304" pitchFamily="18" charset="0"/>
                </a:rPr>
                <a:t>Shpërblimi</a:t>
              </a:r>
              <a:endParaRPr lang="en-US" sz="1600" b="1" dirty="0">
                <a:solidFill>
                  <a:srgbClr val="000000"/>
                </a:solidFill>
                <a:effectLst/>
                <a:ea typeface="PMingLiU"/>
                <a:cs typeface="Times New Roman" panose="02020603050405020304" pitchFamily="18" charset="0"/>
              </a:endParaRPr>
            </a:p>
            <a:p>
              <a:pPr marL="0" marR="0" algn="ctr">
                <a:lnSpc>
                  <a:spcPct val="107000"/>
                </a:lnSpc>
                <a:spcBef>
                  <a:spcPts val="0"/>
                </a:spcBef>
                <a:spcAft>
                  <a:spcPts val="800"/>
                </a:spcAft>
              </a:pPr>
              <a:endParaRPr lang="en-US" sz="1100" dirty="0">
                <a:effectLst/>
                <a:ea typeface="PMingLiU"/>
                <a:cs typeface="Times New Roman" panose="02020603050405020304" pitchFamily="18" charset="0"/>
              </a:endParaRPr>
            </a:p>
            <a:p>
              <a:pPr marL="0" marR="0" algn="ctr">
                <a:lnSpc>
                  <a:spcPct val="107000"/>
                </a:lnSpc>
                <a:spcBef>
                  <a:spcPts val="0"/>
                </a:spcBef>
                <a:spcAft>
                  <a:spcPts val="800"/>
                </a:spcAft>
              </a:pPr>
              <a:r>
                <a:rPr lang="en-US" sz="1300" dirty="0" err="1">
                  <a:solidFill>
                    <a:srgbClr val="000000"/>
                  </a:solidFill>
                  <a:effectLst/>
                  <a:ea typeface="PMingLiU"/>
                  <a:cs typeface="Times New Roman" panose="02020603050405020304" pitchFamily="18" charset="0"/>
                </a:rPr>
                <a:t>Identifikon</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kush</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ofron</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zgjidhjen</a:t>
              </a:r>
              <a:r>
                <a:rPr lang="en-US" sz="1300" dirty="0">
                  <a:solidFill>
                    <a:srgbClr val="000000"/>
                  </a:solidFill>
                  <a:effectLst/>
                  <a:ea typeface="PMingLiU"/>
                  <a:cs typeface="Times New Roman" panose="02020603050405020304" pitchFamily="18" charset="0"/>
                </a:rPr>
                <a:t> më </a:t>
              </a:r>
              <a:r>
                <a:rPr lang="en-US" sz="1300" dirty="0" err="1">
                  <a:solidFill>
                    <a:srgbClr val="000000"/>
                  </a:solidFill>
                  <a:effectLst/>
                  <a:ea typeface="PMingLiU"/>
                  <a:cs typeface="Times New Roman" panose="02020603050405020304" pitchFamily="18" charset="0"/>
                </a:rPr>
                <a:t>të</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mirë</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teknike</a:t>
              </a:r>
              <a:r>
                <a:rPr lang="en-US" sz="1300" dirty="0">
                  <a:solidFill>
                    <a:srgbClr val="000000"/>
                  </a:solidFill>
                  <a:effectLst/>
                  <a:ea typeface="PMingLiU"/>
                  <a:cs typeface="Times New Roman" panose="02020603050405020304" pitchFamily="18" charset="0"/>
                </a:rPr>
                <a:t>/</a:t>
              </a:r>
              <a:r>
                <a:rPr lang="en-US" sz="1300" dirty="0" err="1">
                  <a:solidFill>
                    <a:srgbClr val="000000"/>
                  </a:solidFill>
                  <a:effectLst/>
                  <a:ea typeface="PMingLiU"/>
                  <a:cs typeface="Times New Roman" panose="02020603050405020304" pitchFamily="18" charset="0"/>
                </a:rPr>
                <a:t>financiare</a:t>
              </a:r>
              <a:endParaRPr lang="en-US" sz="1300" dirty="0">
                <a:effectLst/>
                <a:ea typeface="PMingLiU"/>
                <a:cs typeface="Times New Roman" panose="02020603050405020304" pitchFamily="18" charset="0"/>
              </a:endParaRPr>
            </a:p>
            <a:p>
              <a:pPr marL="0" marR="0" algn="ctr">
                <a:lnSpc>
                  <a:spcPct val="107000"/>
                </a:lnSpc>
                <a:spcBef>
                  <a:spcPts val="0"/>
                </a:spcBef>
                <a:spcAft>
                  <a:spcPts val="800"/>
                </a:spcAft>
              </a:pPr>
              <a:r>
                <a:rPr lang="en-US" sz="1300" b="1" dirty="0" err="1">
                  <a:solidFill>
                    <a:srgbClr val="000000"/>
                  </a:solidFill>
                  <a:effectLst/>
                  <a:ea typeface="PMingLiU"/>
                  <a:cs typeface="Times New Roman" panose="02020603050405020304" pitchFamily="18" charset="0"/>
                </a:rPr>
                <a:t>Kriteret</a:t>
              </a:r>
              <a:r>
                <a:rPr lang="en-US" sz="1300" b="1" dirty="0">
                  <a:solidFill>
                    <a:srgbClr val="000000"/>
                  </a:solidFill>
                  <a:effectLst/>
                  <a:ea typeface="PMingLiU"/>
                  <a:cs typeface="Times New Roman" panose="02020603050405020304" pitchFamily="18" charset="0"/>
                </a:rPr>
                <a:t> e </a:t>
              </a:r>
              <a:r>
                <a:rPr lang="en-US" sz="1300" b="1" dirty="0" err="1">
                  <a:solidFill>
                    <a:srgbClr val="000000"/>
                  </a:solidFill>
                  <a:effectLst/>
                  <a:ea typeface="PMingLiU"/>
                  <a:cs typeface="Times New Roman" panose="02020603050405020304" pitchFamily="18" charset="0"/>
                </a:rPr>
                <a:t>Shpërblimit</a:t>
              </a:r>
              <a:endParaRPr lang="en-US" sz="1300" dirty="0">
                <a:effectLst/>
                <a:ea typeface="PMingLiU"/>
                <a:cs typeface="Times New Roman" panose="02020603050405020304" pitchFamily="18" charset="0"/>
              </a:endParaRPr>
            </a:p>
          </p:txBody>
        </p:sp>
        <p:sp>
          <p:nvSpPr>
            <p:cNvPr id="27" name="Hexagon 26"/>
            <p:cNvSpPr/>
            <p:nvPr/>
          </p:nvSpPr>
          <p:spPr>
            <a:xfrm>
              <a:off x="0" y="847725"/>
              <a:ext cx="1981200" cy="1695450"/>
            </a:xfrm>
            <a:prstGeom prst="hexagon">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600" b="1" dirty="0" err="1">
                  <a:solidFill>
                    <a:srgbClr val="000000"/>
                  </a:solidFill>
                  <a:effectLst/>
                  <a:ea typeface="PMingLiU"/>
                  <a:cs typeface="Times New Roman" panose="02020603050405020304" pitchFamily="18" charset="0"/>
                </a:rPr>
                <a:t>Kualifikimi</a:t>
              </a:r>
              <a:endParaRPr lang="en-US" sz="1600" b="1" dirty="0">
                <a:solidFill>
                  <a:srgbClr val="000000"/>
                </a:solidFill>
                <a:effectLst/>
                <a:ea typeface="PMingLiU"/>
                <a:cs typeface="Times New Roman" panose="02020603050405020304" pitchFamily="18" charset="0"/>
              </a:endParaRPr>
            </a:p>
            <a:p>
              <a:pPr marL="0" marR="0" algn="ctr">
                <a:lnSpc>
                  <a:spcPct val="107000"/>
                </a:lnSpc>
                <a:spcBef>
                  <a:spcPts val="0"/>
                </a:spcBef>
                <a:spcAft>
                  <a:spcPts val="800"/>
                </a:spcAft>
              </a:pPr>
              <a:r>
                <a:rPr lang="en-US" sz="1300" b="1" dirty="0">
                  <a:solidFill>
                    <a:srgbClr val="000000"/>
                  </a:solidFill>
                  <a:effectLst/>
                  <a:ea typeface="PMingLiU"/>
                  <a:cs typeface="Times New Roman" panose="02020603050405020304" pitchFamily="18" charset="0"/>
                </a:rPr>
                <a:t/>
              </a:r>
              <a:br>
                <a:rPr lang="en-US" sz="1300" b="1" dirty="0">
                  <a:solidFill>
                    <a:srgbClr val="000000"/>
                  </a:solidFill>
                  <a:effectLst/>
                  <a:ea typeface="PMingLiU"/>
                  <a:cs typeface="Times New Roman" panose="02020603050405020304" pitchFamily="18" charset="0"/>
                </a:rPr>
              </a:br>
              <a:r>
                <a:rPr lang="en-US" sz="1300" dirty="0" err="1">
                  <a:solidFill>
                    <a:srgbClr val="000000"/>
                  </a:solidFill>
                  <a:effectLst/>
                  <a:ea typeface="PMingLiU"/>
                  <a:cs typeface="Times New Roman" panose="02020603050405020304" pitchFamily="18" charset="0"/>
                </a:rPr>
                <a:t>Hulumton</a:t>
              </a:r>
              <a:r>
                <a:rPr lang="en-US" sz="1300" dirty="0">
                  <a:solidFill>
                    <a:srgbClr val="000000"/>
                  </a:solidFill>
                  <a:effectLst/>
                  <a:ea typeface="PMingLiU"/>
                  <a:cs typeface="Times New Roman" panose="02020603050405020304" pitchFamily="18" charset="0"/>
                </a:rPr>
                <a:t> se </a:t>
              </a:r>
              <a:r>
                <a:rPr lang="en-US" sz="1300" dirty="0" err="1">
                  <a:solidFill>
                    <a:srgbClr val="000000"/>
                  </a:solidFill>
                  <a:effectLst/>
                  <a:ea typeface="PMingLiU"/>
                  <a:cs typeface="Times New Roman" panose="02020603050405020304" pitchFamily="18" charset="0"/>
                </a:rPr>
                <a:t>kush</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mund</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të</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ofrojë</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atë</a:t>
              </a:r>
              <a:r>
                <a:rPr lang="en-US" sz="1300" dirty="0">
                  <a:solidFill>
                    <a:srgbClr val="000000"/>
                  </a:solidFill>
                  <a:effectLst/>
                  <a:ea typeface="PMingLiU"/>
                  <a:cs typeface="Times New Roman" panose="02020603050405020304" pitchFamily="18" charset="0"/>
                </a:rPr>
                <a:t> se </a:t>
              </a:r>
              <a:r>
                <a:rPr lang="en-US" sz="1300" dirty="0" err="1">
                  <a:solidFill>
                    <a:srgbClr val="000000"/>
                  </a:solidFill>
                  <a:effectLst/>
                  <a:ea typeface="PMingLiU"/>
                  <a:cs typeface="Times New Roman" panose="02020603050405020304" pitchFamily="18" charset="0"/>
                </a:rPr>
                <a:t>çka</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kërkohet</a:t>
              </a:r>
              <a:endParaRPr lang="en-US" sz="1300" dirty="0">
                <a:effectLst/>
                <a:ea typeface="PMingLiU"/>
                <a:cs typeface="Times New Roman" panose="02020603050405020304" pitchFamily="18" charset="0"/>
              </a:endParaRPr>
            </a:p>
            <a:p>
              <a:pPr marL="0" marR="0" algn="ctr">
                <a:lnSpc>
                  <a:spcPct val="107000"/>
                </a:lnSpc>
                <a:spcBef>
                  <a:spcPts val="0"/>
                </a:spcBef>
                <a:spcAft>
                  <a:spcPts val="800"/>
                </a:spcAft>
              </a:pPr>
              <a:r>
                <a:rPr lang="en-US" sz="1300" b="1" dirty="0" err="1">
                  <a:solidFill>
                    <a:srgbClr val="000000"/>
                  </a:solidFill>
                  <a:effectLst/>
                  <a:ea typeface="PMingLiU"/>
                  <a:cs typeface="Times New Roman" panose="02020603050405020304" pitchFamily="18" charset="0"/>
                </a:rPr>
                <a:t>Kriteret</a:t>
              </a:r>
              <a:r>
                <a:rPr lang="en-US" sz="1300" b="1" dirty="0">
                  <a:solidFill>
                    <a:srgbClr val="000000"/>
                  </a:solidFill>
                  <a:effectLst/>
                  <a:ea typeface="PMingLiU"/>
                  <a:cs typeface="Times New Roman" panose="02020603050405020304" pitchFamily="18" charset="0"/>
                </a:rPr>
                <a:t> e </a:t>
              </a:r>
              <a:r>
                <a:rPr lang="en-US" sz="1300" b="1" dirty="0" err="1">
                  <a:solidFill>
                    <a:srgbClr val="000000"/>
                  </a:solidFill>
                  <a:effectLst/>
                  <a:ea typeface="PMingLiU"/>
                  <a:cs typeface="Times New Roman" panose="02020603050405020304" pitchFamily="18" charset="0"/>
                </a:rPr>
                <a:t>përzgjedhjes</a:t>
              </a:r>
              <a:endParaRPr lang="en-US" sz="1300" dirty="0">
                <a:effectLst/>
                <a:ea typeface="PMingLiU"/>
                <a:cs typeface="Times New Roman" panose="02020603050405020304" pitchFamily="18" charset="0"/>
              </a:endParaRPr>
            </a:p>
          </p:txBody>
        </p:sp>
      </p:grpSp>
      <p:sp>
        <p:nvSpPr>
          <p:cNvPr id="10" name="Rectangle 9"/>
          <p:cNvSpPr>
            <a:spLocks noChangeArrowheads="1"/>
          </p:cNvSpPr>
          <p:nvPr/>
        </p:nvSpPr>
        <p:spPr bwMode="auto">
          <a:xfrm>
            <a:off x="0" y="103258"/>
            <a:ext cx="1847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q-AL" altLang="en-US" sz="1100" b="0" i="0" u="none" strike="noStrike" cap="none" normalizeH="0" baseline="0" dirty="0">
              <a:ln>
                <a:noFill/>
              </a:ln>
              <a:solidFill>
                <a:schemeClr val="tx1"/>
              </a:solidFill>
              <a:effectLst/>
              <a:latin typeface="Calibri" panose="020F0502020204030204" pitchFamily="34" charset="0"/>
              <a:ea typeface="PMingLiU"/>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100" b="0" i="0" u="none" strike="noStrike" cap="none" normalizeH="0" baseline="0" dirty="0">
                <a:ln>
                  <a:noFill/>
                </a:ln>
                <a:solidFill>
                  <a:schemeClr val="tx1"/>
                </a:solidFill>
                <a:effectLst/>
                <a:latin typeface="Calibri" panose="020F0502020204030204" pitchFamily="34" charset="0"/>
                <a:ea typeface="PMingLiU"/>
                <a:cs typeface="Times New Roman" panose="02020603050405020304" pitchFamily="18" charset="0"/>
              </a:rPr>
              <a:t/>
            </a:r>
            <a:br>
              <a:rPr kumimoji="0" lang="sq-AL" altLang="en-US" sz="1100" b="0" i="0" u="none" strike="noStrike" cap="none" normalizeH="0" baseline="0" dirty="0">
                <a:ln>
                  <a:noFill/>
                </a:ln>
                <a:solidFill>
                  <a:schemeClr val="tx1"/>
                </a:solidFill>
                <a:effectLst/>
                <a:latin typeface="Calibri" panose="020F0502020204030204" pitchFamily="34" charset="0"/>
                <a:ea typeface="PMingLiU"/>
                <a:cs typeface="Times New Roman" panose="02020603050405020304" pitchFamily="18" charset="0"/>
              </a:rPr>
            </a:br>
            <a:endParaRPr kumimoji="0" lang="sq-AL"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76861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7696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2800" b="1" dirty="0">
                <a:solidFill>
                  <a:srgbClr val="002060"/>
                </a:solidFill>
                <a:latin typeface="Cambria" panose="02040503050406030204" pitchFamily="18" charset="0"/>
                <a:ea typeface="Cambria" panose="02040503050406030204" pitchFamily="18" charset="0"/>
                <a:cs typeface="Arial" charset="0"/>
              </a:rPr>
              <a:t>Struktura dhe përmbajtja e specifikimeve teknike</a:t>
            </a:r>
            <a:endParaRPr lang="sq-AL" altLang="en-US" sz="2800" b="1" kern="1200" dirty="0">
              <a:solidFill>
                <a:srgbClr val="002060"/>
              </a:solidFill>
              <a:latin typeface="Cambria" panose="02040503050406030204" pitchFamily="18" charset="0"/>
              <a:ea typeface="Cambria" panose="02040503050406030204" pitchFamily="18" charset="0"/>
              <a:cs typeface="+mn-cs"/>
            </a:endParaRPr>
          </a:p>
        </p:txBody>
      </p:sp>
      <p:sp>
        <p:nvSpPr>
          <p:cNvPr id="7172" name="Rectangle 4"/>
          <p:cNvSpPr>
            <a:spLocks noGrp="1" noChangeArrowheads="1"/>
          </p:cNvSpPr>
          <p:nvPr>
            <p:ph type="body" sz="half" idx="4294967295"/>
          </p:nvPr>
        </p:nvSpPr>
        <p:spPr>
          <a:xfrm>
            <a:off x="152400" y="1143000"/>
            <a:ext cx="8591872" cy="4247317"/>
          </a:xfrm>
          <a:prstGeom prst="rect">
            <a:avLst/>
          </a:prstGeom>
        </p:spPr>
        <p:txBody>
          <a:bodyPr wrap="square">
            <a:spAutoFit/>
          </a:bodyPr>
          <a:lstStyle/>
          <a:p>
            <a:pPr marL="0" indent="0">
              <a:spcBef>
                <a:spcPts val="1200"/>
              </a:spcBef>
              <a:buNone/>
            </a:pPr>
            <a:r>
              <a:rPr lang="sq-AL" altLang="en-US" sz="2000" b="1" dirty="0">
                <a:solidFill>
                  <a:srgbClr val="3399FF"/>
                </a:solidFill>
                <a:cs typeface="Arial" charset="0"/>
              </a:rPr>
              <a:t>              </a:t>
            </a:r>
            <a:r>
              <a:rPr lang="sq-AL" altLang="en-US" sz="2000" b="1" kern="1200" dirty="0">
                <a:latin typeface="Cambria" panose="02040503050406030204" pitchFamily="18" charset="0"/>
                <a:ea typeface="Cambria" panose="02040503050406030204" pitchFamily="18" charset="0"/>
              </a:rPr>
              <a:t>Kërkesat e specifikimeve</a:t>
            </a:r>
            <a:r>
              <a:rPr lang="sq-AL" sz="2000" dirty="0"/>
              <a:t/>
            </a:r>
            <a:br>
              <a:rPr lang="sq-AL" sz="2000" dirty="0"/>
            </a:br>
            <a:endParaRPr lang="el-GR" altLang="en-US" sz="2000" b="1" dirty="0">
              <a:solidFill>
                <a:srgbClr val="FFFFFF"/>
              </a:solidFill>
            </a:endParaRP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Të sakta</a:t>
            </a:r>
            <a:r>
              <a:rPr lang="en-US" altLang="en-US" sz="2000" dirty="0">
                <a:latin typeface="Cambria" panose="02040503050406030204" pitchFamily="18" charset="0"/>
                <a:ea typeface="Cambria" panose="02040503050406030204" pitchFamily="18" charset="0"/>
                <a:cs typeface="Verdana" panose="020B0604030504040204" pitchFamily="34" charset="0"/>
              </a:rPr>
              <a:t>;</a:t>
            </a:r>
            <a:endParaRPr lang="sq-AL"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Të qarta</a:t>
            </a:r>
            <a:r>
              <a:rPr lang="en-US" altLang="en-US" sz="2000" dirty="0">
                <a:latin typeface="Cambria" panose="02040503050406030204" pitchFamily="18" charset="0"/>
                <a:ea typeface="Cambria" panose="02040503050406030204" pitchFamily="18" charset="0"/>
                <a:cs typeface="Verdana" panose="020B0604030504040204" pitchFamily="34" charset="0"/>
              </a:rPr>
              <a:t>;</a:t>
            </a:r>
            <a:r>
              <a:rPr lang="sq-AL" altLang="en-US" sz="2000" dirty="0">
                <a:latin typeface="Cambria" panose="02040503050406030204" pitchFamily="18" charset="0"/>
                <a:ea typeface="Cambria" panose="02040503050406030204" pitchFamily="18" charset="0"/>
                <a:cs typeface="Verdana" panose="020B0604030504040204" pitchFamily="34" charset="0"/>
              </a:rPr>
              <a:t> </a:t>
            </a: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Logjike</a:t>
            </a:r>
            <a:r>
              <a:rPr lang="en-US" altLang="en-US" sz="2000" dirty="0">
                <a:latin typeface="Cambria" panose="02040503050406030204" pitchFamily="18" charset="0"/>
                <a:ea typeface="Cambria" panose="02040503050406030204" pitchFamily="18" charset="0"/>
                <a:cs typeface="Verdana" panose="020B0604030504040204" pitchFamily="34" charset="0"/>
              </a:rPr>
              <a:t>;</a:t>
            </a:r>
            <a:r>
              <a:rPr lang="sq-AL" altLang="en-US" sz="2000" dirty="0">
                <a:latin typeface="Cambria" panose="02040503050406030204" pitchFamily="18" charset="0"/>
                <a:ea typeface="Cambria" panose="02040503050406030204" pitchFamily="18" charset="0"/>
                <a:cs typeface="Verdana" panose="020B0604030504040204" pitchFamily="34" charset="0"/>
              </a:rPr>
              <a:t> </a:t>
            </a: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Në përputhje</a:t>
            </a:r>
            <a:r>
              <a:rPr lang="en-US" altLang="en-US" sz="2000" dirty="0">
                <a:latin typeface="Cambria" panose="02040503050406030204" pitchFamily="18" charset="0"/>
                <a:ea typeface="Cambria" panose="02040503050406030204" pitchFamily="18" charset="0"/>
                <a:cs typeface="Verdana" panose="020B0604030504040204" pitchFamily="34" charset="0"/>
              </a:rPr>
              <a:t>;</a:t>
            </a:r>
            <a:endParaRPr lang="sq-AL"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Reflektojnë  produktin, punën ose shërbimin dhe jo shitësin, kontraktuesin ose ofruesin e shërbimit</a:t>
            </a:r>
            <a:r>
              <a:rPr lang="en-US" altLang="en-US" sz="2000" dirty="0">
                <a:latin typeface="Cambria" panose="02040503050406030204" pitchFamily="18" charset="0"/>
                <a:ea typeface="Cambria" panose="02040503050406030204" pitchFamily="18" charset="0"/>
                <a:cs typeface="Verdana" panose="020B0604030504040204" pitchFamily="34" charset="0"/>
              </a:rPr>
              <a:t>;</a:t>
            </a:r>
            <a:endParaRPr lang="sq-AL"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Porosi t</a:t>
            </a:r>
            <a:r>
              <a:rPr lang="en-US" altLang="en-US" sz="2000" dirty="0">
                <a:latin typeface="Cambria" panose="02040503050406030204" pitchFamily="18" charset="0"/>
                <a:ea typeface="Cambria" panose="02040503050406030204" pitchFamily="18" charset="0"/>
                <a:cs typeface="Verdana" panose="020B0604030504040204" pitchFamily="34" charset="0"/>
              </a:rPr>
              <a:t>ë</a:t>
            </a:r>
            <a:r>
              <a:rPr lang="sq-AL" altLang="en-US" sz="2000" dirty="0">
                <a:latin typeface="Cambria" panose="02040503050406030204" pitchFamily="18" charset="0"/>
                <a:ea typeface="Cambria" panose="02040503050406030204" pitchFamily="18" charset="0"/>
                <a:cs typeface="Verdana" panose="020B0604030504040204" pitchFamily="34" charset="0"/>
              </a:rPr>
              <a:t> kërkesave kryesore funksionale/ t</a:t>
            </a:r>
            <a:r>
              <a:rPr lang="en-US" altLang="en-US" sz="2000" dirty="0">
                <a:latin typeface="Cambria" panose="02040503050406030204" pitchFamily="18" charset="0"/>
                <a:ea typeface="Cambria" panose="02040503050406030204" pitchFamily="18" charset="0"/>
                <a:cs typeface="Verdana" panose="020B0604030504040204" pitchFamily="34" charset="0"/>
              </a:rPr>
              <a:t>ë</a:t>
            </a:r>
            <a:r>
              <a:rPr lang="sq-AL" altLang="en-US" sz="2000" dirty="0">
                <a:latin typeface="Cambria" panose="02040503050406030204" pitchFamily="18" charset="0"/>
                <a:ea typeface="Cambria" panose="02040503050406030204" pitchFamily="18" charset="0"/>
                <a:cs typeface="Verdana" panose="020B0604030504040204" pitchFamily="34" charset="0"/>
              </a:rPr>
              <a:t> p</a:t>
            </a:r>
            <a:r>
              <a:rPr lang="en-US" altLang="en-US" sz="2000" dirty="0" err="1">
                <a:latin typeface="Cambria" panose="02040503050406030204" pitchFamily="18" charset="0"/>
                <a:ea typeface="Cambria" panose="02040503050406030204" pitchFamily="18" charset="0"/>
                <a:cs typeface="Verdana" panose="020B0604030504040204" pitchFamily="34" charset="0"/>
              </a:rPr>
              <a:t>ër</a:t>
            </a:r>
            <a:r>
              <a:rPr lang="sq-AL" altLang="en-US" sz="2000" dirty="0" err="1">
                <a:latin typeface="Cambria" panose="02040503050406030204" pitchFamily="18" charset="0"/>
                <a:ea typeface="Cambria" panose="02040503050406030204" pitchFamily="18" charset="0"/>
                <a:cs typeface="Verdana" panose="020B0604030504040204" pitchFamily="34" charset="0"/>
              </a:rPr>
              <a:t>formanc</a:t>
            </a:r>
            <a:r>
              <a:rPr lang="en-US" altLang="en-US" sz="2000" dirty="0">
                <a:latin typeface="Cambria" panose="02040503050406030204" pitchFamily="18" charset="0"/>
                <a:ea typeface="Cambria" panose="02040503050406030204" pitchFamily="18" charset="0"/>
                <a:cs typeface="Verdana" panose="020B0604030504040204" pitchFamily="34" charset="0"/>
              </a:rPr>
              <a:t>ë</a:t>
            </a:r>
            <a:r>
              <a:rPr lang="sq-AL" altLang="en-US" sz="2000" dirty="0">
                <a:latin typeface="Cambria" panose="02040503050406030204" pitchFamily="18" charset="0"/>
                <a:ea typeface="Cambria" panose="02040503050406030204" pitchFamily="18" charset="0"/>
                <a:cs typeface="Verdana" panose="020B0604030504040204" pitchFamily="34" charset="0"/>
              </a:rPr>
              <a:t>s</a:t>
            </a:r>
            <a:r>
              <a:rPr lang="en-US" altLang="en-US" sz="2000" dirty="0">
                <a:latin typeface="Cambria" panose="02040503050406030204" pitchFamily="18" charset="0"/>
                <a:ea typeface="Cambria" panose="02040503050406030204" pitchFamily="18" charset="0"/>
                <a:cs typeface="Verdana" panose="020B0604030504040204" pitchFamily="34" charset="0"/>
              </a:rPr>
              <a:t>;</a:t>
            </a:r>
            <a:r>
              <a:rPr lang="sq-AL" altLang="en-US" sz="2000" dirty="0">
                <a:latin typeface="Cambria" panose="02040503050406030204" pitchFamily="18" charset="0"/>
                <a:ea typeface="Cambria" panose="02040503050406030204" pitchFamily="18" charset="0"/>
                <a:cs typeface="Verdana" panose="020B0604030504040204" pitchFamily="34" charset="0"/>
              </a:rPr>
              <a:t>   </a:t>
            </a: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Jo kufizuese </a:t>
            </a:r>
            <a:r>
              <a:rPr lang="en-US" altLang="en-US" sz="2000" dirty="0">
                <a:latin typeface="Cambria" panose="02040503050406030204" pitchFamily="18" charset="0"/>
                <a:ea typeface="Cambria" panose="02040503050406030204" pitchFamily="18" charset="0"/>
                <a:cs typeface="Verdana" panose="020B0604030504040204" pitchFamily="34" charset="0"/>
              </a:rPr>
              <a:t>.</a:t>
            </a:r>
            <a:endParaRPr lang="sq-AL" altLang="en-US" sz="2000" dirty="0">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14385128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0-#ppt_w/2"/>
                                          </p:val>
                                        </p:tav>
                                        <p:tav tm="100000">
                                          <p:val>
                                            <p:strVal val="#ppt_x"/>
                                          </p:val>
                                        </p:tav>
                                      </p:tavLst>
                                    </p:anim>
                                    <p:anim calcmode="lin" valueType="num">
                                      <p:cBhvr additive="base">
                                        <p:cTn id="8" dur="500" fill="hold"/>
                                        <p:tgtEl>
                                          <p:spTgt spid="717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iterate type="wd">
                                    <p:tmPct val="100000"/>
                                  </p:iterate>
                                  <p:childTnLst>
                                    <p:set>
                                      <p:cBhvr>
                                        <p:cTn id="12" dur="1" fill="hold">
                                          <p:stCondLst>
                                            <p:cond delay="0"/>
                                          </p:stCondLst>
                                        </p:cTn>
                                        <p:tgtEl>
                                          <p:spTgt spid="7172">
                                            <p:txEl>
                                              <p:pRg st="0" end="0"/>
                                            </p:txEl>
                                          </p:spTgt>
                                        </p:tgtEl>
                                        <p:attrNameLst>
                                          <p:attrName>style.visibility</p:attrName>
                                        </p:attrNameLst>
                                      </p:cBhvr>
                                      <p:to>
                                        <p:strVal val="visible"/>
                                      </p:to>
                                    </p:set>
                                    <p:anim calcmode="lin" valueType="num">
                                      <p:cBhvr additive="base">
                                        <p:cTn id="13" dur="300" fill="hold"/>
                                        <p:tgtEl>
                                          <p:spTgt spid="7172">
                                            <p:txEl>
                                              <p:pRg st="0" end="0"/>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717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iterate type="wd">
                                    <p:tmPct val="100000"/>
                                  </p:iterate>
                                  <p:childTnLst>
                                    <p:set>
                                      <p:cBhvr>
                                        <p:cTn id="18" dur="1" fill="hold">
                                          <p:stCondLst>
                                            <p:cond delay="0"/>
                                          </p:stCondLst>
                                        </p:cTn>
                                        <p:tgtEl>
                                          <p:spTgt spid="7172">
                                            <p:txEl>
                                              <p:pRg st="1" end="1"/>
                                            </p:txEl>
                                          </p:spTgt>
                                        </p:tgtEl>
                                        <p:attrNameLst>
                                          <p:attrName>style.visibility</p:attrName>
                                        </p:attrNameLst>
                                      </p:cBhvr>
                                      <p:to>
                                        <p:strVal val="visible"/>
                                      </p:to>
                                    </p:set>
                                    <p:anim calcmode="lin" valueType="num">
                                      <p:cBhvr additive="base">
                                        <p:cTn id="19" dur="300" fill="hold"/>
                                        <p:tgtEl>
                                          <p:spTgt spid="7172">
                                            <p:txEl>
                                              <p:pRg st="1" end="1"/>
                                            </p:txEl>
                                          </p:spTgt>
                                        </p:tgtEl>
                                        <p:attrNameLst>
                                          <p:attrName>ppt_x</p:attrName>
                                        </p:attrNameLst>
                                      </p:cBhvr>
                                      <p:tavLst>
                                        <p:tav tm="0">
                                          <p:val>
                                            <p:strVal val="#ppt_x"/>
                                          </p:val>
                                        </p:tav>
                                        <p:tav tm="100000">
                                          <p:val>
                                            <p:strVal val="#ppt_x"/>
                                          </p:val>
                                        </p:tav>
                                      </p:tavLst>
                                    </p:anim>
                                    <p:anim calcmode="lin" valueType="num">
                                      <p:cBhvr additive="base">
                                        <p:cTn id="20" dur="300" fill="hold"/>
                                        <p:tgtEl>
                                          <p:spTgt spid="717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iterate type="wd">
                                    <p:tmPct val="100000"/>
                                  </p:iterate>
                                  <p:childTnLst>
                                    <p:set>
                                      <p:cBhvr>
                                        <p:cTn id="24" dur="1" fill="hold">
                                          <p:stCondLst>
                                            <p:cond delay="0"/>
                                          </p:stCondLst>
                                        </p:cTn>
                                        <p:tgtEl>
                                          <p:spTgt spid="7172">
                                            <p:txEl>
                                              <p:pRg st="2" end="2"/>
                                            </p:txEl>
                                          </p:spTgt>
                                        </p:tgtEl>
                                        <p:attrNameLst>
                                          <p:attrName>style.visibility</p:attrName>
                                        </p:attrNameLst>
                                      </p:cBhvr>
                                      <p:to>
                                        <p:strVal val="visible"/>
                                      </p:to>
                                    </p:set>
                                    <p:anim calcmode="lin" valueType="num">
                                      <p:cBhvr additive="base">
                                        <p:cTn id="25" dur="300" fill="hold"/>
                                        <p:tgtEl>
                                          <p:spTgt spid="7172">
                                            <p:txEl>
                                              <p:pRg st="2" end="2"/>
                                            </p:txEl>
                                          </p:spTgt>
                                        </p:tgtEl>
                                        <p:attrNameLst>
                                          <p:attrName>ppt_x</p:attrName>
                                        </p:attrNameLst>
                                      </p:cBhvr>
                                      <p:tavLst>
                                        <p:tav tm="0">
                                          <p:val>
                                            <p:strVal val="#ppt_x"/>
                                          </p:val>
                                        </p:tav>
                                        <p:tav tm="100000">
                                          <p:val>
                                            <p:strVal val="#ppt_x"/>
                                          </p:val>
                                        </p:tav>
                                      </p:tavLst>
                                    </p:anim>
                                    <p:anim calcmode="lin" valueType="num">
                                      <p:cBhvr additive="base">
                                        <p:cTn id="26" dur="300" fill="hold"/>
                                        <p:tgtEl>
                                          <p:spTgt spid="717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iterate type="wd">
                                    <p:tmPct val="100000"/>
                                  </p:iterate>
                                  <p:childTnLst>
                                    <p:set>
                                      <p:cBhvr>
                                        <p:cTn id="30" dur="1" fill="hold">
                                          <p:stCondLst>
                                            <p:cond delay="0"/>
                                          </p:stCondLst>
                                        </p:cTn>
                                        <p:tgtEl>
                                          <p:spTgt spid="7172">
                                            <p:txEl>
                                              <p:pRg st="3" end="3"/>
                                            </p:txEl>
                                          </p:spTgt>
                                        </p:tgtEl>
                                        <p:attrNameLst>
                                          <p:attrName>style.visibility</p:attrName>
                                        </p:attrNameLst>
                                      </p:cBhvr>
                                      <p:to>
                                        <p:strVal val="visible"/>
                                      </p:to>
                                    </p:set>
                                    <p:anim calcmode="lin" valueType="num">
                                      <p:cBhvr additive="base">
                                        <p:cTn id="31" dur="300" fill="hold"/>
                                        <p:tgtEl>
                                          <p:spTgt spid="7172">
                                            <p:txEl>
                                              <p:pRg st="3" end="3"/>
                                            </p:txEl>
                                          </p:spTgt>
                                        </p:tgtEl>
                                        <p:attrNameLst>
                                          <p:attrName>ppt_x</p:attrName>
                                        </p:attrNameLst>
                                      </p:cBhvr>
                                      <p:tavLst>
                                        <p:tav tm="0">
                                          <p:val>
                                            <p:strVal val="#ppt_x"/>
                                          </p:val>
                                        </p:tav>
                                        <p:tav tm="100000">
                                          <p:val>
                                            <p:strVal val="#ppt_x"/>
                                          </p:val>
                                        </p:tav>
                                      </p:tavLst>
                                    </p:anim>
                                    <p:anim calcmode="lin" valueType="num">
                                      <p:cBhvr additive="base">
                                        <p:cTn id="32" dur="300" fill="hold"/>
                                        <p:tgtEl>
                                          <p:spTgt spid="717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iterate type="wd">
                                    <p:tmPct val="100000"/>
                                  </p:iterate>
                                  <p:childTnLst>
                                    <p:set>
                                      <p:cBhvr>
                                        <p:cTn id="36" dur="1" fill="hold">
                                          <p:stCondLst>
                                            <p:cond delay="0"/>
                                          </p:stCondLst>
                                        </p:cTn>
                                        <p:tgtEl>
                                          <p:spTgt spid="7172">
                                            <p:txEl>
                                              <p:pRg st="4" end="4"/>
                                            </p:txEl>
                                          </p:spTgt>
                                        </p:tgtEl>
                                        <p:attrNameLst>
                                          <p:attrName>style.visibility</p:attrName>
                                        </p:attrNameLst>
                                      </p:cBhvr>
                                      <p:to>
                                        <p:strVal val="visible"/>
                                      </p:to>
                                    </p:set>
                                    <p:anim calcmode="lin" valueType="num">
                                      <p:cBhvr additive="base">
                                        <p:cTn id="37" dur="300" fill="hold"/>
                                        <p:tgtEl>
                                          <p:spTgt spid="7172">
                                            <p:txEl>
                                              <p:pRg st="4" end="4"/>
                                            </p:txEl>
                                          </p:spTgt>
                                        </p:tgtEl>
                                        <p:attrNameLst>
                                          <p:attrName>ppt_x</p:attrName>
                                        </p:attrNameLst>
                                      </p:cBhvr>
                                      <p:tavLst>
                                        <p:tav tm="0">
                                          <p:val>
                                            <p:strVal val="#ppt_x"/>
                                          </p:val>
                                        </p:tav>
                                        <p:tav tm="100000">
                                          <p:val>
                                            <p:strVal val="#ppt_x"/>
                                          </p:val>
                                        </p:tav>
                                      </p:tavLst>
                                    </p:anim>
                                    <p:anim calcmode="lin" valueType="num">
                                      <p:cBhvr additive="base">
                                        <p:cTn id="38" dur="300" fill="hold"/>
                                        <p:tgtEl>
                                          <p:spTgt spid="7172">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iterate type="wd">
                                    <p:tmPct val="100000"/>
                                  </p:iterate>
                                  <p:childTnLst>
                                    <p:set>
                                      <p:cBhvr>
                                        <p:cTn id="42" dur="1" fill="hold">
                                          <p:stCondLst>
                                            <p:cond delay="0"/>
                                          </p:stCondLst>
                                        </p:cTn>
                                        <p:tgtEl>
                                          <p:spTgt spid="7172">
                                            <p:txEl>
                                              <p:pRg st="5" end="5"/>
                                            </p:txEl>
                                          </p:spTgt>
                                        </p:tgtEl>
                                        <p:attrNameLst>
                                          <p:attrName>style.visibility</p:attrName>
                                        </p:attrNameLst>
                                      </p:cBhvr>
                                      <p:to>
                                        <p:strVal val="visible"/>
                                      </p:to>
                                    </p:set>
                                    <p:anim calcmode="lin" valueType="num">
                                      <p:cBhvr additive="base">
                                        <p:cTn id="43" dur="300" fill="hold"/>
                                        <p:tgtEl>
                                          <p:spTgt spid="7172">
                                            <p:txEl>
                                              <p:pRg st="5" end="5"/>
                                            </p:txEl>
                                          </p:spTgt>
                                        </p:tgtEl>
                                        <p:attrNameLst>
                                          <p:attrName>ppt_x</p:attrName>
                                        </p:attrNameLst>
                                      </p:cBhvr>
                                      <p:tavLst>
                                        <p:tav tm="0">
                                          <p:val>
                                            <p:strVal val="#ppt_x"/>
                                          </p:val>
                                        </p:tav>
                                        <p:tav tm="100000">
                                          <p:val>
                                            <p:strVal val="#ppt_x"/>
                                          </p:val>
                                        </p:tav>
                                      </p:tavLst>
                                    </p:anim>
                                    <p:anim calcmode="lin" valueType="num">
                                      <p:cBhvr additive="base">
                                        <p:cTn id="44" dur="300" fill="hold"/>
                                        <p:tgtEl>
                                          <p:spTgt spid="7172">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iterate type="wd">
                                    <p:tmPct val="100000"/>
                                  </p:iterate>
                                  <p:childTnLst>
                                    <p:set>
                                      <p:cBhvr>
                                        <p:cTn id="48" dur="1" fill="hold">
                                          <p:stCondLst>
                                            <p:cond delay="0"/>
                                          </p:stCondLst>
                                        </p:cTn>
                                        <p:tgtEl>
                                          <p:spTgt spid="7172">
                                            <p:txEl>
                                              <p:pRg st="6" end="6"/>
                                            </p:txEl>
                                          </p:spTgt>
                                        </p:tgtEl>
                                        <p:attrNameLst>
                                          <p:attrName>style.visibility</p:attrName>
                                        </p:attrNameLst>
                                      </p:cBhvr>
                                      <p:to>
                                        <p:strVal val="visible"/>
                                      </p:to>
                                    </p:set>
                                    <p:anim calcmode="lin" valueType="num">
                                      <p:cBhvr additive="base">
                                        <p:cTn id="49" dur="300" fill="hold"/>
                                        <p:tgtEl>
                                          <p:spTgt spid="7172">
                                            <p:txEl>
                                              <p:pRg st="6" end="6"/>
                                            </p:txEl>
                                          </p:spTgt>
                                        </p:tgtEl>
                                        <p:attrNameLst>
                                          <p:attrName>ppt_x</p:attrName>
                                        </p:attrNameLst>
                                      </p:cBhvr>
                                      <p:tavLst>
                                        <p:tav tm="0">
                                          <p:val>
                                            <p:strVal val="#ppt_x"/>
                                          </p:val>
                                        </p:tav>
                                        <p:tav tm="100000">
                                          <p:val>
                                            <p:strVal val="#ppt_x"/>
                                          </p:val>
                                        </p:tav>
                                      </p:tavLst>
                                    </p:anim>
                                    <p:anim calcmode="lin" valueType="num">
                                      <p:cBhvr additive="base">
                                        <p:cTn id="50" dur="300" fill="hold"/>
                                        <p:tgtEl>
                                          <p:spTgt spid="7172">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grpId="0" nodeType="clickEffect">
                                  <p:stCondLst>
                                    <p:cond delay="0"/>
                                  </p:stCondLst>
                                  <p:iterate type="wd">
                                    <p:tmPct val="100000"/>
                                  </p:iterate>
                                  <p:childTnLst>
                                    <p:set>
                                      <p:cBhvr>
                                        <p:cTn id="54" dur="1" fill="hold">
                                          <p:stCondLst>
                                            <p:cond delay="0"/>
                                          </p:stCondLst>
                                        </p:cTn>
                                        <p:tgtEl>
                                          <p:spTgt spid="7172">
                                            <p:txEl>
                                              <p:pRg st="7" end="7"/>
                                            </p:txEl>
                                          </p:spTgt>
                                        </p:tgtEl>
                                        <p:attrNameLst>
                                          <p:attrName>style.visibility</p:attrName>
                                        </p:attrNameLst>
                                      </p:cBhvr>
                                      <p:to>
                                        <p:strVal val="visible"/>
                                      </p:to>
                                    </p:set>
                                    <p:anim calcmode="lin" valueType="num">
                                      <p:cBhvr additive="base">
                                        <p:cTn id="55" dur="300" fill="hold"/>
                                        <p:tgtEl>
                                          <p:spTgt spid="7172">
                                            <p:txEl>
                                              <p:pRg st="7" end="7"/>
                                            </p:txEl>
                                          </p:spTgt>
                                        </p:tgtEl>
                                        <p:attrNameLst>
                                          <p:attrName>ppt_x</p:attrName>
                                        </p:attrNameLst>
                                      </p:cBhvr>
                                      <p:tavLst>
                                        <p:tav tm="0">
                                          <p:val>
                                            <p:strVal val="#ppt_x"/>
                                          </p:val>
                                        </p:tav>
                                        <p:tav tm="100000">
                                          <p:val>
                                            <p:strVal val="#ppt_x"/>
                                          </p:val>
                                        </p:tav>
                                      </p:tavLst>
                                    </p:anim>
                                    <p:anim calcmode="lin" valueType="num">
                                      <p:cBhvr additive="base">
                                        <p:cTn id="56" dur="300" fill="hold"/>
                                        <p:tgtEl>
                                          <p:spTgt spid="7172">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2"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 y="479307"/>
            <a:ext cx="90678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2800" b="1" kern="1200" dirty="0">
                <a:solidFill>
                  <a:srgbClr val="002060"/>
                </a:solidFill>
                <a:latin typeface="Cambria" panose="02040503050406030204" pitchFamily="18" charset="0"/>
                <a:ea typeface="Cambria" panose="02040503050406030204" pitchFamily="18" charset="0"/>
                <a:cs typeface="+mn-cs"/>
              </a:rPr>
              <a:t>Mos rivendosni timonin</a:t>
            </a:r>
            <a:r>
              <a:rPr lang="en-US" altLang="en-US" sz="2800" b="1" kern="1200" dirty="0">
                <a:solidFill>
                  <a:srgbClr val="002060"/>
                </a:solidFill>
                <a:latin typeface="Cambria" panose="02040503050406030204" pitchFamily="18" charset="0"/>
                <a:ea typeface="Cambria" panose="02040503050406030204" pitchFamily="18" charset="0"/>
                <a:cs typeface="+mn-cs"/>
              </a:rPr>
              <a:t/>
            </a:r>
            <a:br>
              <a:rPr lang="en-US" altLang="en-US" sz="2800" b="1" kern="1200" dirty="0">
                <a:solidFill>
                  <a:srgbClr val="002060"/>
                </a:solidFill>
                <a:latin typeface="Cambria" panose="02040503050406030204" pitchFamily="18" charset="0"/>
                <a:ea typeface="Cambria" panose="02040503050406030204" pitchFamily="18" charset="0"/>
                <a:cs typeface="+mn-cs"/>
              </a:rPr>
            </a:br>
            <a:endParaRPr lang="sq-AL" altLang="en-US" sz="2800" b="1" kern="1200" dirty="0">
              <a:solidFill>
                <a:srgbClr val="002060"/>
              </a:solidFill>
              <a:latin typeface="Cambria" panose="02040503050406030204" pitchFamily="18" charset="0"/>
              <a:ea typeface="Cambria" panose="02040503050406030204" pitchFamily="18" charset="0"/>
              <a:cs typeface="+mn-cs"/>
            </a:endParaRPr>
          </a:p>
        </p:txBody>
      </p:sp>
      <p:sp>
        <p:nvSpPr>
          <p:cNvPr id="19460" name="Rectangle 4"/>
          <p:cNvSpPr>
            <a:spLocks noGrp="1" noChangeArrowheads="1"/>
          </p:cNvSpPr>
          <p:nvPr>
            <p:ph type="body" sz="half" idx="4294967295"/>
          </p:nvPr>
        </p:nvSpPr>
        <p:spPr>
          <a:xfrm>
            <a:off x="0" y="1138059"/>
            <a:ext cx="9144000" cy="3785652"/>
          </a:xfrm>
          <a:prstGeom prst="rect">
            <a:avLst/>
          </a:prstGeom>
        </p:spPr>
        <p:txBody>
          <a:bodyPr wrap="square">
            <a:spAutoFit/>
          </a:bodyPr>
          <a:lstStyle/>
          <a:p>
            <a:pPr>
              <a:spcBef>
                <a:spcPts val="1200"/>
              </a:spcBef>
            </a:pPr>
            <a:endParaRPr lang="en-US"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pPr>
            <a:endParaRPr lang="en-US"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Përdorni përvojën e tenderëve të kaluar dhe autoriteteve të tjera kontraktuese</a:t>
            </a:r>
            <a:r>
              <a:rPr lang="en-US" altLang="en-US" sz="2000" dirty="0">
                <a:latin typeface="Cambria" panose="02040503050406030204" pitchFamily="18" charset="0"/>
                <a:ea typeface="Cambria" panose="02040503050406030204" pitchFamily="18" charset="0"/>
                <a:cs typeface="Verdana" panose="020B0604030504040204" pitchFamily="34" charset="0"/>
              </a:rPr>
              <a:t>;</a:t>
            </a:r>
            <a:r>
              <a:rPr lang="sq-AL" altLang="en-US" sz="2000" dirty="0">
                <a:latin typeface="Cambria" panose="02040503050406030204" pitchFamily="18" charset="0"/>
                <a:ea typeface="Cambria" panose="02040503050406030204" pitchFamily="18" charset="0"/>
                <a:cs typeface="Verdana" panose="020B0604030504040204" pitchFamily="34" charset="0"/>
              </a:rPr>
              <a:t> </a:t>
            </a: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Përdorni informacione dhe të dhëna nga shoqatat profesionale / tregtare dhe shoqërive teknike</a:t>
            </a:r>
            <a:r>
              <a:rPr lang="en-US" altLang="en-US" sz="2000" dirty="0">
                <a:latin typeface="Cambria" panose="02040503050406030204" pitchFamily="18" charset="0"/>
                <a:ea typeface="Cambria" panose="02040503050406030204" pitchFamily="18" charset="0"/>
                <a:cs typeface="Verdana" panose="020B0604030504040204" pitchFamily="34" charset="0"/>
              </a:rPr>
              <a:t>;</a:t>
            </a:r>
            <a:endParaRPr lang="sq-AL"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Përdorni njohuritë e akumuluara në universitete, kolegje dhe institucione kërkimore</a:t>
            </a:r>
            <a:r>
              <a:rPr lang="en-US" altLang="en-US" sz="2000" dirty="0">
                <a:latin typeface="Cambria" panose="02040503050406030204" pitchFamily="18" charset="0"/>
                <a:ea typeface="Cambria" panose="02040503050406030204" pitchFamily="18" charset="0"/>
                <a:cs typeface="Verdana" panose="020B0604030504040204" pitchFamily="34" charset="0"/>
              </a:rPr>
              <a:t>;</a:t>
            </a:r>
            <a:endParaRPr lang="sq-AL"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Përdorni standardet ndërkombëtare të përshtatshme</a:t>
            </a:r>
            <a:r>
              <a:rPr lang="en-US" altLang="en-US" sz="2000" dirty="0">
                <a:latin typeface="Cambria" panose="02040503050406030204" pitchFamily="18" charset="0"/>
                <a:ea typeface="Cambria" panose="02040503050406030204" pitchFamily="18" charset="0"/>
                <a:cs typeface="Verdana" panose="020B0604030504040204" pitchFamily="34" charset="0"/>
              </a:rPr>
              <a:t>.</a:t>
            </a:r>
            <a:endParaRPr lang="sq-AL"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pPr>
            <a:endParaRPr lang="en-US" altLang="en-US" sz="2000" dirty="0">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4720819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1066800"/>
            <a:ext cx="9144000" cy="5632311"/>
          </a:xfrm>
          <a:prstGeom prst="rect">
            <a:avLst/>
          </a:prstGeom>
        </p:spPr>
        <p:txBody>
          <a:bodyPr wrap="square">
            <a:spAutoFit/>
          </a:bodyPr>
          <a:lstStyle/>
          <a:p>
            <a:r>
              <a:rPr lang="sq-AL" dirty="0"/>
              <a:t> Përcaktimi i specifikimeve teknike që referohen në një prodhim specifik ose burim, ose një proces të veçantë, ose marka tregtare, patenta, lloje ose origjina specifike ose prodhime, si rregull i përgjithshëm është i ndaluar. </a:t>
            </a:r>
            <a:endParaRPr lang="en-US" dirty="0"/>
          </a:p>
          <a:p>
            <a:endParaRPr lang="en-US" dirty="0"/>
          </a:p>
          <a:p>
            <a:r>
              <a:rPr lang="sq-AL" dirty="0"/>
              <a:t>Megjithatë, një referencë e tillë mund të përdorët në raste të veçanta, nëse referenca e tillë përcjellët me fjalët “ose e barasvlershme/ekuivalente”.</a:t>
            </a:r>
            <a:endParaRPr lang="en-US" dirty="0"/>
          </a:p>
          <a:p>
            <a:endParaRPr lang="en-US" dirty="0"/>
          </a:p>
          <a:p>
            <a:r>
              <a:rPr lang="sq-AL" dirty="0"/>
              <a:t>Specifikimet teknike janë kërkesa të obligueshme, të cilat të gjithë</a:t>
            </a:r>
            <a:r>
              <a:rPr lang="en-US" dirty="0"/>
              <a:t>  </a:t>
            </a:r>
            <a:r>
              <a:rPr lang="sq-AL" dirty="0"/>
              <a:t>tenderët duhet të respektojnë në mënyrë që të jenë të përgjegjshëm.</a:t>
            </a:r>
            <a:endParaRPr lang="en-US" dirty="0"/>
          </a:p>
          <a:p>
            <a:endParaRPr lang="en-US" dirty="0"/>
          </a:p>
          <a:p>
            <a:r>
              <a:rPr lang="sq-AL" dirty="0"/>
              <a:t> Në disa raste, AK mund të specifikojë funksione të dëshirueshme, </a:t>
            </a:r>
            <a:r>
              <a:rPr lang="sq-AL" dirty="0" err="1"/>
              <a:t>përformancë</a:t>
            </a:r>
            <a:r>
              <a:rPr lang="sq-AL" dirty="0"/>
              <a:t> etj. dhe të përfshijë specifikime të tilla në kritere, mbi të cilat tenderuesit vlerësohen (parametrat e konkurrencës).</a:t>
            </a:r>
            <a:endParaRPr lang="en-US" dirty="0"/>
          </a:p>
          <a:p>
            <a:endParaRPr lang="en-US" dirty="0"/>
          </a:p>
          <a:p>
            <a:r>
              <a:rPr lang="sq-AL" dirty="0"/>
              <a:t> Kjo do të thotë që funksionet e tilla të dëshiruara mund të përcaktohen si nën-kritere (“karakteristikat funksionale”) për tenderin ekonomikisht më të favorshëm.</a:t>
            </a:r>
            <a:endParaRPr lang="en-US" dirty="0"/>
          </a:p>
          <a:p>
            <a:endParaRPr lang="en-US" dirty="0"/>
          </a:p>
          <a:p>
            <a:r>
              <a:rPr lang="sq-AL" dirty="0"/>
              <a:t> 5.8 Një dallim i qartë në mes të kërkesave të obligueshme dhe funksioneve të dëshiruara duhet të bëhet nga AK.</a:t>
            </a:r>
            <a:endParaRPr lang="en-US" dirty="0"/>
          </a:p>
          <a:p>
            <a:endParaRPr lang="sq-AL" dirty="0"/>
          </a:p>
        </p:txBody>
      </p:sp>
      <p:sp>
        <p:nvSpPr>
          <p:cNvPr id="3" name="Rectangle 2"/>
          <p:cNvSpPr/>
          <p:nvPr/>
        </p:nvSpPr>
        <p:spPr>
          <a:xfrm>
            <a:off x="114300" y="112693"/>
            <a:ext cx="8915400" cy="954107"/>
          </a:xfrm>
          <a:prstGeom prst="rect">
            <a:avLst/>
          </a:prstGeom>
        </p:spPr>
        <p:txBody>
          <a:bodyPr wrap="square">
            <a:spAutoFit/>
          </a:bodyPr>
          <a:lstStyle/>
          <a:p>
            <a:r>
              <a:rPr lang="sq-AL" sz="2800" b="1" dirty="0" err="1">
                <a:latin typeface="+mj-lt"/>
              </a:rPr>
              <a:t>Referenc</a:t>
            </a:r>
            <a:r>
              <a:rPr lang="en-US" sz="2800" b="1" dirty="0">
                <a:latin typeface="+mj-lt"/>
              </a:rPr>
              <a:t>a</a:t>
            </a:r>
            <a:r>
              <a:rPr lang="sq-AL" sz="2800" b="1" dirty="0">
                <a:latin typeface="+mj-lt"/>
              </a:rPr>
              <a:t> </a:t>
            </a:r>
            <a:r>
              <a:rPr lang="sq-AL" sz="2800" b="1" dirty="0" err="1"/>
              <a:t>përc</a:t>
            </a:r>
            <a:r>
              <a:rPr lang="en-US" sz="2800" b="1" dirty="0" err="1"/>
              <a:t>illet</a:t>
            </a:r>
            <a:r>
              <a:rPr lang="en-US" sz="2800" b="1" dirty="0"/>
              <a:t> </a:t>
            </a:r>
            <a:r>
              <a:rPr lang="sq-AL" sz="2800" b="1" dirty="0"/>
              <a:t>me fjalët “ose e barasvlershme/ekuivalente</a:t>
            </a:r>
            <a:endParaRPr lang="sq-AL" sz="2800" b="1" dirty="0">
              <a:latin typeface="+mj-lt"/>
            </a:endParaRPr>
          </a:p>
        </p:txBody>
      </p:sp>
    </p:spTree>
    <p:extLst>
      <p:ext uri="{BB962C8B-B14F-4D97-AF65-F5344CB8AC3E}">
        <p14:creationId xmlns:p14="http://schemas.microsoft.com/office/powerpoint/2010/main" val="22706175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2290692" y="304800"/>
            <a:ext cx="374346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kern="1200" dirty="0" err="1">
                <a:solidFill>
                  <a:srgbClr val="002060"/>
                </a:solidFill>
                <a:latin typeface="Cambria" panose="02040503050406030204" pitchFamily="18" charset="0"/>
                <a:ea typeface="Cambria" panose="02040503050406030204" pitchFamily="18" charset="0"/>
                <a:cs typeface="+mn-cs"/>
              </a:rPr>
              <a:t>Specifikimet</a:t>
            </a:r>
            <a:r>
              <a:rPr lang="en-US" altLang="en-US" sz="2800" b="1" kern="1200" dirty="0">
                <a:solidFill>
                  <a:srgbClr val="002060"/>
                </a:solidFill>
                <a:latin typeface="Cambria" panose="02040503050406030204" pitchFamily="18" charset="0"/>
                <a:ea typeface="Cambria" panose="02040503050406030204" pitchFamily="18" charset="0"/>
                <a:cs typeface="+mn-cs"/>
              </a:rPr>
              <a:t> </a:t>
            </a:r>
            <a:r>
              <a:rPr lang="en-US" altLang="en-US" sz="2800" b="1" kern="1200" dirty="0" err="1">
                <a:solidFill>
                  <a:srgbClr val="002060"/>
                </a:solidFill>
                <a:latin typeface="Cambria" panose="02040503050406030204" pitchFamily="18" charset="0"/>
                <a:ea typeface="Cambria" panose="02040503050406030204" pitchFamily="18" charset="0"/>
                <a:cs typeface="+mn-cs"/>
              </a:rPr>
              <a:t>teknike</a:t>
            </a:r>
            <a:r>
              <a:rPr lang="en-US" altLang="en-US" sz="2800" b="1" kern="1200" dirty="0">
                <a:solidFill>
                  <a:srgbClr val="002060"/>
                </a:solidFill>
                <a:latin typeface="Cambria" panose="02040503050406030204" pitchFamily="18" charset="0"/>
                <a:ea typeface="Cambria" panose="02040503050406030204" pitchFamily="18" charset="0"/>
                <a:cs typeface="+mn-cs"/>
              </a:rPr>
              <a:t>  </a:t>
            </a:r>
            <a:endParaRPr lang="sq-AL" altLang="en-US" sz="2800" b="1" kern="1200" dirty="0">
              <a:solidFill>
                <a:srgbClr val="002060"/>
              </a:solidFill>
              <a:latin typeface="Cambria" panose="02040503050406030204" pitchFamily="18" charset="0"/>
              <a:ea typeface="Cambria" panose="02040503050406030204" pitchFamily="18" charset="0"/>
              <a:cs typeface="+mn-cs"/>
            </a:endParaRPr>
          </a:p>
        </p:txBody>
      </p:sp>
      <p:sp>
        <p:nvSpPr>
          <p:cNvPr id="21507" name="Rectangle 3"/>
          <p:cNvSpPr>
            <a:spLocks noGrp="1" noChangeArrowheads="1"/>
          </p:cNvSpPr>
          <p:nvPr>
            <p:ph type="body" idx="4294967295"/>
          </p:nvPr>
        </p:nvSpPr>
        <p:spPr>
          <a:xfrm>
            <a:off x="0" y="980728"/>
            <a:ext cx="9003968" cy="5877272"/>
          </a:xfrm>
          <a:prstGeom prst="rect">
            <a:avLst/>
          </a:prstGeom>
        </p:spPr>
        <p:txBody>
          <a:bodyPr wrap="square">
            <a:spAutoFit/>
          </a:bodyPr>
          <a:lstStyle/>
          <a:p>
            <a:pPr lvl="0"/>
            <a:r>
              <a:rPr lang="sq-AL" sz="2000" dirty="0">
                <a:latin typeface="Cambria" panose="02040503050406030204" pitchFamily="18" charset="0"/>
                <a:ea typeface="Cambria" panose="02040503050406030204" pitchFamily="18" charset="0"/>
                <a:cs typeface="Verdana" panose="020B0604030504040204" pitchFamily="34" charset="0"/>
              </a:rPr>
              <a:t>Jeni  sa më </a:t>
            </a:r>
            <a:r>
              <a:rPr lang="sq-AL" sz="2000" b="1" u="sng" dirty="0">
                <a:latin typeface="Cambria" panose="02040503050406030204" pitchFamily="18" charset="0"/>
                <a:ea typeface="Cambria" panose="02040503050406030204" pitchFamily="18" charset="0"/>
                <a:cs typeface="Verdana" panose="020B0604030504040204" pitchFamily="34" charset="0"/>
              </a:rPr>
              <a:t>specifik dhe të detajuar</a:t>
            </a:r>
            <a:r>
              <a:rPr lang="sq-AL" sz="2000" dirty="0">
                <a:latin typeface="Cambria" panose="02040503050406030204" pitchFamily="18" charset="0"/>
                <a:ea typeface="Cambria" panose="02040503050406030204" pitchFamily="18" charset="0"/>
                <a:cs typeface="Verdana" panose="020B0604030504040204" pitchFamily="34" charset="0"/>
              </a:rPr>
              <a:t> sa të jetë e mundur në theksimin e kërkesave te detyrueshme</a:t>
            </a:r>
            <a:r>
              <a:rPr lang="en-US" sz="2000" dirty="0">
                <a:latin typeface="Cambria" panose="02040503050406030204" pitchFamily="18" charset="0"/>
                <a:ea typeface="Cambria" panose="02040503050406030204" pitchFamily="18" charset="0"/>
                <a:cs typeface="Verdana" panose="020B0604030504040204" pitchFamily="34" charset="0"/>
              </a:rPr>
              <a:t>;</a:t>
            </a:r>
          </a:p>
          <a:p>
            <a:pPr lvl="0"/>
            <a:r>
              <a:rPr lang="sq-AL" sz="2000" dirty="0">
                <a:latin typeface="Cambria" panose="02040503050406030204" pitchFamily="18" charset="0"/>
                <a:ea typeface="Cambria" panose="02040503050406030204" pitchFamily="18" charset="0"/>
                <a:cs typeface="Verdana" panose="020B0604030504040204" pitchFamily="34" charset="0"/>
              </a:rPr>
              <a:t>Thekso një kërkesë të vërtetë </a:t>
            </a:r>
            <a:r>
              <a:rPr lang="sq-AL" sz="2000" b="1" u="sng" dirty="0">
                <a:latin typeface="Cambria" panose="02040503050406030204" pitchFamily="18" charset="0"/>
                <a:ea typeface="Cambria" panose="02040503050406030204" pitchFamily="18" charset="0"/>
                <a:cs typeface="Verdana" panose="020B0604030504040204" pitchFamily="34" charset="0"/>
              </a:rPr>
              <a:t>vetëm një herë</a:t>
            </a:r>
            <a:r>
              <a:rPr lang="sq-AL" sz="2000" dirty="0">
                <a:latin typeface="Cambria" panose="02040503050406030204" pitchFamily="18" charset="0"/>
                <a:ea typeface="Cambria" panose="02040503050406030204" pitchFamily="18" charset="0"/>
                <a:cs typeface="Verdana" panose="020B0604030504040204" pitchFamily="34" charset="0"/>
              </a:rPr>
              <a:t> dhe shmang dyfishimin</a:t>
            </a:r>
            <a:r>
              <a:rPr lang="en-US" sz="2000" dirty="0">
                <a:latin typeface="Cambria" panose="02040503050406030204" pitchFamily="18" charset="0"/>
                <a:ea typeface="Cambria" panose="02040503050406030204" pitchFamily="18" charset="0"/>
                <a:cs typeface="Verdana" panose="020B0604030504040204" pitchFamily="34" charset="0"/>
              </a:rPr>
              <a:t>;</a:t>
            </a:r>
          </a:p>
          <a:p>
            <a:pPr lvl="0"/>
            <a:r>
              <a:rPr lang="sq-AL" sz="2000" dirty="0">
                <a:latin typeface="Cambria" panose="02040503050406030204" pitchFamily="18" charset="0"/>
                <a:ea typeface="Cambria" panose="02040503050406030204" pitchFamily="18" charset="0"/>
                <a:cs typeface="Verdana" panose="020B0604030504040204" pitchFamily="34" charset="0"/>
              </a:rPr>
              <a:t>Shpjego </a:t>
            </a:r>
            <a:r>
              <a:rPr lang="sq-AL" sz="2000" b="1" u="sng" dirty="0">
                <a:latin typeface="Cambria" panose="02040503050406030204" pitchFamily="18" charset="0"/>
                <a:ea typeface="Cambria" panose="02040503050406030204" pitchFamily="18" charset="0"/>
                <a:cs typeface="Verdana" panose="020B0604030504040204" pitchFamily="34" charset="0"/>
              </a:rPr>
              <a:t>synimet dhe qëllimet</a:t>
            </a:r>
            <a:r>
              <a:rPr lang="sq-AL" sz="2000" dirty="0">
                <a:latin typeface="Cambria" panose="02040503050406030204" pitchFamily="18" charset="0"/>
                <a:ea typeface="Cambria" panose="02040503050406030204" pitchFamily="18" charset="0"/>
                <a:cs typeface="Verdana" panose="020B0604030504040204" pitchFamily="34" charset="0"/>
              </a:rPr>
              <a:t> e çdo sendi.</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Mos shëno diçka si një kërkesë si të detyrueshme në qoftë se ajo është thjesht një përmirësim </a:t>
            </a:r>
            <a:r>
              <a:rPr lang="sq-AL" sz="2000" b="1" u="sng" dirty="0">
                <a:latin typeface="Cambria" panose="02040503050406030204" pitchFamily="18" charset="0"/>
                <a:ea typeface="Cambria" panose="02040503050406030204" pitchFamily="18" charset="0"/>
                <a:cs typeface="Verdana" panose="020B0604030504040204" pitchFamily="34" charset="0"/>
              </a:rPr>
              <a:t>fakultativ</a:t>
            </a:r>
            <a:r>
              <a:rPr lang="en-US" sz="2000" b="1" u="sng" dirty="0">
                <a:latin typeface="Cambria" panose="02040503050406030204" pitchFamily="18" charset="0"/>
                <a:ea typeface="Cambria" panose="02040503050406030204" pitchFamily="18" charset="0"/>
                <a:cs typeface="Verdana" panose="020B0604030504040204" pitchFamily="34" charset="0"/>
              </a:rPr>
              <a:t>;</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Mos shkruaj specifikimet të cilat janë </a:t>
            </a:r>
            <a:r>
              <a:rPr lang="sq-AL" sz="2000" b="1" u="sng" dirty="0">
                <a:latin typeface="Cambria" panose="02040503050406030204" pitchFamily="18" charset="0"/>
                <a:ea typeface="Cambria" panose="02040503050406030204" pitchFamily="18" charset="0"/>
                <a:cs typeface="Verdana" panose="020B0604030504040204" pitchFamily="34" charset="0"/>
              </a:rPr>
              <a:t>kufizuese për një ofertues</a:t>
            </a:r>
            <a:r>
              <a:rPr lang="en-US" sz="2000" b="1" u="sng" dirty="0">
                <a:latin typeface="Cambria" panose="02040503050406030204" pitchFamily="18" charset="0"/>
                <a:ea typeface="Cambria" panose="02040503050406030204" pitchFamily="18" charset="0"/>
                <a:cs typeface="Verdana" panose="020B0604030504040204" pitchFamily="34" charset="0"/>
              </a:rPr>
              <a:t>;</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Mos thekso </a:t>
            </a:r>
            <a:r>
              <a:rPr lang="sq-AL" sz="2000" b="1" u="sng" dirty="0">
                <a:latin typeface="Cambria" panose="02040503050406030204" pitchFamily="18" charset="0"/>
                <a:ea typeface="Cambria" panose="02040503050406030204" pitchFamily="18" charset="0"/>
                <a:cs typeface="Verdana" panose="020B0604030504040204" pitchFamily="34" charset="0"/>
              </a:rPr>
              <a:t>dukshëm </a:t>
            </a:r>
            <a:r>
              <a:rPr lang="sq-AL" sz="2000" dirty="0">
                <a:latin typeface="Cambria" panose="02040503050406030204" pitchFamily="18" charset="0"/>
                <a:ea typeface="Cambria" panose="02040503050406030204" pitchFamily="18" charset="0"/>
                <a:cs typeface="Verdana" panose="020B0604030504040204" pitchFamily="34" charset="0"/>
              </a:rPr>
              <a:t>në specifikimet me shkrim</a:t>
            </a:r>
            <a:r>
              <a:rPr lang="en-US" sz="2000" dirty="0">
                <a:latin typeface="Cambria" panose="02040503050406030204" pitchFamily="18" charset="0"/>
                <a:ea typeface="Cambria" panose="02040503050406030204" pitchFamily="18" charset="0"/>
                <a:cs typeface="Verdana" panose="020B0604030504040204" pitchFamily="34" charset="0"/>
              </a:rPr>
              <a:t>;</a:t>
            </a:r>
          </a:p>
          <a:p>
            <a:pPr lvl="0"/>
            <a:r>
              <a:rPr lang="sq-AL" sz="2000" dirty="0">
                <a:latin typeface="Cambria" panose="02040503050406030204" pitchFamily="18" charset="0"/>
                <a:ea typeface="Cambria" panose="02040503050406030204" pitchFamily="18" charset="0"/>
                <a:cs typeface="Verdana" panose="020B0604030504040204" pitchFamily="34" charset="0"/>
              </a:rPr>
              <a:t>Mos rendit specifikimet që janë të </a:t>
            </a:r>
            <a:r>
              <a:rPr lang="sq-AL" sz="2000" b="1" u="sng" dirty="0">
                <a:latin typeface="Cambria" panose="02040503050406030204" pitchFamily="18" charset="0"/>
                <a:ea typeface="Cambria" panose="02040503050406030204" pitchFamily="18" charset="0"/>
                <a:cs typeface="Verdana" panose="020B0604030504040204" pitchFamily="34" charset="0"/>
              </a:rPr>
              <a:t>dëshiruara, por ato që janë të nevojshme.</a:t>
            </a:r>
          </a:p>
          <a:p>
            <a:pPr lvl="0"/>
            <a:r>
              <a:rPr lang="sq-AL" sz="2000" dirty="0">
                <a:latin typeface="Cambria" panose="02040503050406030204" pitchFamily="18" charset="0"/>
                <a:ea typeface="Cambria" panose="02040503050406030204" pitchFamily="18" charset="0"/>
                <a:cs typeface="Verdana" panose="020B0604030504040204" pitchFamily="34" charset="0"/>
              </a:rPr>
              <a:t>Specifikoni </a:t>
            </a:r>
            <a:r>
              <a:rPr lang="sq-AL" sz="2000" b="1" u="sng" dirty="0">
                <a:latin typeface="Cambria" panose="02040503050406030204" pitchFamily="18" charset="0"/>
                <a:ea typeface="Cambria" panose="02040503050406030204" pitchFamily="18" charset="0"/>
                <a:cs typeface="Verdana" panose="020B0604030504040204" pitchFamily="34" charset="0"/>
              </a:rPr>
              <a:t>se çfarë ju duhet,</a:t>
            </a:r>
            <a:r>
              <a:rPr lang="sq-AL" sz="2000" dirty="0">
                <a:latin typeface="Cambria" panose="02040503050406030204" pitchFamily="18" charset="0"/>
                <a:ea typeface="Cambria" panose="02040503050406030204" pitchFamily="18" charset="0"/>
                <a:cs typeface="Verdana" panose="020B0604030504040204" pitchFamily="34" charset="0"/>
              </a:rPr>
              <a:t> jo si të merrni atë qe ju duhet</a:t>
            </a:r>
            <a:r>
              <a:rPr lang="en-US" sz="2000" dirty="0">
                <a:latin typeface="Cambria" panose="02040503050406030204" pitchFamily="18" charset="0"/>
                <a:ea typeface="Cambria" panose="02040503050406030204" pitchFamily="18" charset="0"/>
                <a:cs typeface="Verdana" panose="020B0604030504040204" pitchFamily="34" charset="0"/>
              </a:rPr>
              <a:t>;</a:t>
            </a:r>
          </a:p>
          <a:p>
            <a:pPr lvl="0"/>
            <a:r>
              <a:rPr lang="sq-AL" sz="2000" dirty="0">
                <a:latin typeface="Cambria" panose="02040503050406030204" pitchFamily="18" charset="0"/>
                <a:ea typeface="Cambria" panose="02040503050406030204" pitchFamily="18" charset="0"/>
                <a:cs typeface="Verdana" panose="020B0604030504040204" pitchFamily="34" charset="0"/>
              </a:rPr>
              <a:t>Mundohuni të </a:t>
            </a:r>
            <a:r>
              <a:rPr lang="sq-AL" sz="2000" b="1" u="sng" dirty="0">
                <a:latin typeface="Cambria" panose="02040503050406030204" pitchFamily="18" charset="0"/>
                <a:ea typeface="Cambria" panose="02040503050406030204" pitchFamily="18" charset="0"/>
                <a:cs typeface="Verdana" panose="020B0604030504040204" pitchFamily="34" charset="0"/>
              </a:rPr>
              <a:t>rrisni konkurrencën,</a:t>
            </a:r>
            <a:r>
              <a:rPr lang="sq-AL" sz="2000" dirty="0">
                <a:latin typeface="Cambria" panose="02040503050406030204" pitchFamily="18" charset="0"/>
                <a:ea typeface="Cambria" panose="02040503050406030204" pitchFamily="18" charset="0"/>
                <a:cs typeface="Verdana" panose="020B0604030504040204" pitchFamily="34" charset="0"/>
              </a:rPr>
              <a:t>  e  jo për ta zvogëluar atë</a:t>
            </a:r>
            <a:r>
              <a:rPr lang="en-US" sz="2000" dirty="0">
                <a:latin typeface="Cambria" panose="02040503050406030204" pitchFamily="18" charset="0"/>
                <a:ea typeface="Cambria" panose="02040503050406030204" pitchFamily="18" charset="0"/>
                <a:cs typeface="Verdana" panose="020B0604030504040204" pitchFamily="34" charset="0"/>
              </a:rPr>
              <a:t>;</a:t>
            </a:r>
          </a:p>
          <a:p>
            <a:pPr lvl="0"/>
            <a:r>
              <a:rPr lang="sq-AL" sz="2000" dirty="0">
                <a:latin typeface="Cambria" panose="02040503050406030204" pitchFamily="18" charset="0"/>
                <a:ea typeface="Cambria" panose="02040503050406030204" pitchFamily="18" charset="0"/>
                <a:cs typeface="Verdana" panose="020B0604030504040204" pitchFamily="34" charset="0"/>
              </a:rPr>
              <a:t>Bëhuni </a:t>
            </a:r>
            <a:r>
              <a:rPr lang="sq-AL" sz="2000" b="1" u="sng" dirty="0">
                <a:latin typeface="Cambria" panose="02040503050406030204" pitchFamily="18" charset="0"/>
                <a:ea typeface="Cambria" panose="02040503050406030204" pitchFamily="18" charset="0"/>
                <a:cs typeface="Verdana" panose="020B0604030504040204" pitchFamily="34" charset="0"/>
              </a:rPr>
              <a:t>kufizues sa është e nevojshme,</a:t>
            </a:r>
            <a:r>
              <a:rPr lang="sq-AL" sz="2000" dirty="0">
                <a:latin typeface="Cambria" panose="02040503050406030204" pitchFamily="18" charset="0"/>
                <a:ea typeface="Cambria" panose="02040503050406030204" pitchFamily="18" charset="0"/>
                <a:cs typeface="Verdana" panose="020B0604030504040204" pitchFamily="34" charset="0"/>
              </a:rPr>
              <a:t> pa kompromentuar konkurrencën</a:t>
            </a:r>
            <a:r>
              <a:rPr lang="en-US" sz="2000" dirty="0">
                <a:latin typeface="Cambria" panose="02040503050406030204" pitchFamily="18" charset="0"/>
                <a:ea typeface="Cambria" panose="02040503050406030204" pitchFamily="18" charset="0"/>
                <a:cs typeface="Verdana" panose="020B0604030504040204" pitchFamily="34" charset="0"/>
              </a:rPr>
              <a:t>;</a:t>
            </a:r>
          </a:p>
          <a:p>
            <a:pPr lvl="0"/>
            <a:r>
              <a:rPr lang="sq-AL" sz="2000" dirty="0">
                <a:latin typeface="Cambria" panose="02040503050406030204" pitchFamily="18" charset="0"/>
                <a:ea typeface="Cambria" panose="02040503050406030204" pitchFamily="18" charset="0"/>
                <a:cs typeface="Verdana" panose="020B0604030504040204" pitchFamily="34" charset="0"/>
              </a:rPr>
              <a:t>Behu </a:t>
            </a:r>
            <a:r>
              <a:rPr lang="sq-AL" sz="2000" b="1" u="sng" dirty="0">
                <a:latin typeface="Cambria" panose="02040503050406030204" pitchFamily="18" charset="0"/>
                <a:ea typeface="Cambria" panose="02040503050406030204" pitchFamily="18" charset="0"/>
                <a:cs typeface="Verdana" panose="020B0604030504040204" pitchFamily="34" charset="0"/>
              </a:rPr>
              <a:t>aq </a:t>
            </a:r>
            <a:r>
              <a:rPr lang="sq-AL" sz="2000" b="1" u="sng" dirty="0" err="1">
                <a:latin typeface="Cambria" panose="02040503050406030204" pitchFamily="18" charset="0"/>
                <a:ea typeface="Cambria" panose="02040503050406030204" pitchFamily="18" charset="0"/>
                <a:cs typeface="Verdana" panose="020B0604030504040204" pitchFamily="34" charset="0"/>
              </a:rPr>
              <a:t>fleksibël</a:t>
            </a:r>
            <a:r>
              <a:rPr lang="sq-AL" sz="2000" b="1" u="sng" dirty="0">
                <a:latin typeface="Cambria" panose="02040503050406030204" pitchFamily="18" charset="0"/>
                <a:ea typeface="Cambria" panose="02040503050406030204" pitchFamily="18" charset="0"/>
                <a:cs typeface="Verdana" panose="020B0604030504040204" pitchFamily="34" charset="0"/>
              </a:rPr>
              <a:t> sa të jetë e mundur</a:t>
            </a:r>
            <a:r>
              <a:rPr lang="sq-AL" sz="2000" dirty="0">
                <a:latin typeface="Cambria" panose="02040503050406030204" pitchFamily="18" charset="0"/>
                <a:ea typeface="Cambria" panose="02040503050406030204" pitchFamily="18" charset="0"/>
                <a:cs typeface="Verdana" panose="020B0604030504040204" pitchFamily="34" charset="0"/>
              </a:rPr>
              <a:t> pa kompromentuar objektivin</a:t>
            </a:r>
            <a:r>
              <a:rPr lang="en-US" sz="2000" dirty="0">
                <a:latin typeface="Cambria" panose="02040503050406030204" pitchFamily="18" charset="0"/>
                <a:ea typeface="Cambria" panose="02040503050406030204" pitchFamily="18" charset="0"/>
                <a:cs typeface="Verdana" panose="020B0604030504040204" pitchFamily="34" charset="0"/>
              </a:rPr>
              <a:t>;</a:t>
            </a:r>
          </a:p>
          <a:p>
            <a:pPr lvl="0"/>
            <a:r>
              <a:rPr lang="sq-AL" sz="2000" b="1" u="sng" dirty="0">
                <a:latin typeface="Cambria" panose="02040503050406030204" pitchFamily="18" charset="0"/>
                <a:ea typeface="Cambria" panose="02040503050406030204" pitchFamily="18" charset="0"/>
                <a:cs typeface="Verdana" panose="020B0604030504040204" pitchFamily="34" charset="0"/>
              </a:rPr>
              <a:t>Behu i qartë.</a:t>
            </a:r>
            <a:r>
              <a:rPr lang="en-US" sz="2000" b="1" u="sng" dirty="0">
                <a:latin typeface="Cambria" panose="02040503050406030204" pitchFamily="18" charset="0"/>
                <a:ea typeface="Cambria" panose="02040503050406030204" pitchFamily="18" charset="0"/>
                <a:cs typeface="Verdana" panose="020B0604030504040204" pitchFamily="34" charset="0"/>
              </a:rPr>
              <a:t>  </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endParaRPr lang="en-US" sz="2000" dirty="0">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1411945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sq-AL" sz="2800" b="1" dirty="0">
                <a:solidFill>
                  <a:srgbClr val="002060"/>
                </a:solidFill>
                <a:latin typeface="Cambria" panose="02040503050406030204" pitchFamily="18" charset="0"/>
                <a:ea typeface="Cambria" panose="02040503050406030204" pitchFamily="18" charset="0"/>
              </a:rPr>
              <a:t>Llojet e Dosjeve Standarde</a:t>
            </a:r>
          </a:p>
        </p:txBody>
      </p:sp>
      <p:sp>
        <p:nvSpPr>
          <p:cNvPr id="3" name="Content Placeholder 2"/>
          <p:cNvSpPr>
            <a:spLocks noGrp="1"/>
          </p:cNvSpPr>
          <p:nvPr>
            <p:ph idx="1"/>
          </p:nvPr>
        </p:nvSpPr>
        <p:spPr>
          <a:xfrm>
            <a:off x="0" y="1143000"/>
            <a:ext cx="9144000" cy="5715000"/>
          </a:xfrm>
        </p:spPr>
        <p:txBody>
          <a:bodyPr/>
          <a:lstStyle/>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Dosjet e tenderëve dhe dosjet e konkursit të projektimit do të përgatiten duke përdorur formularët relevant standard të aprovuara nga KRPP</a:t>
            </a:r>
            <a:r>
              <a:rPr lang="en-US" sz="2400" dirty="0">
                <a:latin typeface="Cambria" panose="02040503050406030204" pitchFamily="18" charset="0"/>
                <a:ea typeface="Cambria" panose="02040503050406030204" pitchFamily="18" charset="0"/>
              </a:rPr>
              <a:t>-ja</a:t>
            </a:r>
            <a:r>
              <a:rPr lang="sq-AL" sz="2400" dirty="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r>
              <a:rPr lang="sq-AL" sz="2400" dirty="0">
                <a:latin typeface="Cambria" panose="02040503050406030204" pitchFamily="18" charset="0"/>
                <a:ea typeface="Cambria" panose="02040503050406030204" pitchFamily="18" charset="0"/>
              </a:rPr>
              <a:t>Në dosjen e tenderit AK do të deklaron të </a:t>
            </a:r>
            <a:r>
              <a:rPr lang="sq-AL" sz="2400" b="1" dirty="0">
                <a:latin typeface="Cambria" panose="02040503050406030204" pitchFamily="18" charset="0"/>
                <a:ea typeface="Cambria" panose="02040503050406030204" pitchFamily="18" charset="0"/>
              </a:rPr>
              <a:t>gjitha informatat relevante për kontratë</a:t>
            </a:r>
            <a:r>
              <a:rPr lang="en-US" sz="2400" b="1" dirty="0">
                <a:latin typeface="Cambria" panose="02040503050406030204" pitchFamily="18" charset="0"/>
                <a:ea typeface="Cambria" panose="02040503050406030204" pitchFamily="18" charset="0"/>
              </a:rPr>
              <a:t>n</a:t>
            </a:r>
            <a:r>
              <a:rPr lang="sq-AL" sz="2400" b="1"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në fjalë që OE-të të interesuar duhet të dinë për përgatitjen e  ofertave -tenderëve pa kërkuar informata shtesë</a:t>
            </a:r>
            <a:r>
              <a:rPr lang="en-US" sz="2400" dirty="0">
                <a:latin typeface="Cambria" panose="02040503050406030204" pitchFamily="18" charset="0"/>
                <a:ea typeface="Cambria" panose="02040503050406030204" pitchFamily="18" charset="0"/>
              </a:rPr>
              <a:t>.</a:t>
            </a:r>
          </a:p>
          <a:p>
            <a:pPr marL="0" indent="0">
              <a:buNone/>
            </a:pPr>
            <a:endParaRPr lang="en-US" sz="2400" dirty="0">
              <a:latin typeface="Cambria" panose="02040503050406030204" pitchFamily="18" charset="0"/>
              <a:ea typeface="Cambria" panose="02040503050406030204" pitchFamily="18" charset="0"/>
            </a:endParaRPr>
          </a:p>
          <a:p>
            <a:r>
              <a:rPr lang="sq-AL" sz="2400" dirty="0">
                <a:latin typeface="Cambria" panose="02040503050406030204" pitchFamily="18" charset="0"/>
                <a:ea typeface="Cambria" panose="02040503050406030204" pitchFamily="18" charset="0"/>
              </a:rPr>
              <a:t>Informata të tilla do të përfshijnë të gjitha </a:t>
            </a:r>
            <a:r>
              <a:rPr lang="sq-AL" sz="2400" b="1" dirty="0">
                <a:latin typeface="Cambria" panose="02040503050406030204" pitchFamily="18" charset="0"/>
                <a:ea typeface="Cambria" panose="02040503050406030204" pitchFamily="18" charset="0"/>
              </a:rPr>
              <a:t>specifikimet,</a:t>
            </a:r>
            <a:r>
              <a:rPr lang="sq-AL" sz="2400"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kërkesat</a:t>
            </a:r>
            <a:r>
              <a:rPr lang="sq-AL" sz="2400"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kriteret,</a:t>
            </a:r>
            <a:r>
              <a:rPr lang="sq-AL" sz="2400"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afatet kohore</a:t>
            </a:r>
            <a:r>
              <a:rPr lang="sq-AL" sz="2400"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metodologjitë, kushtet e kontratës,</a:t>
            </a:r>
            <a:r>
              <a:rPr lang="sq-AL" sz="2400"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vizitat në lokacion </a:t>
            </a:r>
            <a:r>
              <a:rPr lang="sq-AL" sz="2400" dirty="0">
                <a:latin typeface="Cambria" panose="02040503050406030204" pitchFamily="18" charset="0"/>
                <a:ea typeface="Cambria" panose="02040503050406030204" pitchFamily="18" charset="0"/>
              </a:rPr>
              <a:t>ose </a:t>
            </a:r>
            <a:r>
              <a:rPr lang="sq-AL" sz="2400" b="1" dirty="0">
                <a:latin typeface="Cambria" panose="02040503050406030204" pitchFamily="18" charset="0"/>
                <a:ea typeface="Cambria" panose="02040503050406030204" pitchFamily="18" charset="0"/>
              </a:rPr>
              <a:t>takime para-tenderuese </a:t>
            </a:r>
            <a:r>
              <a:rPr lang="sq-AL" sz="2400" dirty="0" err="1">
                <a:latin typeface="Cambria" panose="02040503050406030204" pitchFamily="18" charset="0"/>
                <a:ea typeface="Cambria" panose="02040503050406030204" pitchFamily="18" charset="0"/>
              </a:rPr>
              <a:t>etj</a:t>
            </a:r>
            <a:r>
              <a:rPr lang="en-US" sz="2400"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 të lidhura me procedurat e dhënies së kontratës. </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a:p>
            <a:endParaRPr lang="sq-AL"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3124200" y="6356350"/>
            <a:ext cx="41910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29376904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1026"/>
          <p:cNvSpPr>
            <a:spLocks noGrp="1" noChangeArrowheads="1"/>
          </p:cNvSpPr>
          <p:nvPr>
            <p:ph type="title" idx="4294967295"/>
          </p:nvPr>
        </p:nvSpPr>
        <p:spPr>
          <a:xfrm>
            <a:off x="381000" y="479307"/>
            <a:ext cx="8153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2800" b="1" kern="1200" dirty="0">
                <a:solidFill>
                  <a:srgbClr val="002060"/>
                </a:solidFill>
                <a:latin typeface="Cambria" panose="02040503050406030204" pitchFamily="18" charset="0"/>
                <a:ea typeface="Cambria" panose="02040503050406030204" pitchFamily="18" charset="0"/>
                <a:cs typeface="+mn-cs"/>
              </a:rPr>
              <a:t>Lista e kontrollit t</a:t>
            </a:r>
            <a:r>
              <a:rPr lang="en-US" altLang="en-US" sz="2800" b="1" kern="1200" dirty="0">
                <a:solidFill>
                  <a:srgbClr val="002060"/>
                </a:solidFill>
                <a:latin typeface="Cambria" panose="02040503050406030204" pitchFamily="18" charset="0"/>
                <a:ea typeface="Cambria" panose="02040503050406030204" pitchFamily="18" charset="0"/>
                <a:cs typeface="+mn-cs"/>
              </a:rPr>
              <a:t>ë</a:t>
            </a:r>
            <a:r>
              <a:rPr lang="sq-AL" altLang="en-US" sz="2800" b="1" kern="1200" dirty="0">
                <a:solidFill>
                  <a:srgbClr val="002060"/>
                </a:solidFill>
                <a:latin typeface="Cambria" panose="02040503050406030204" pitchFamily="18" charset="0"/>
                <a:ea typeface="Cambria" panose="02040503050406030204" pitchFamily="18" charset="0"/>
                <a:cs typeface="+mn-cs"/>
              </a:rPr>
              <a:t> specifikimeve </a:t>
            </a:r>
          </a:p>
        </p:txBody>
      </p:sp>
      <p:sp>
        <p:nvSpPr>
          <p:cNvPr id="24579" name="Rectangle 1027"/>
          <p:cNvSpPr>
            <a:spLocks noGrp="1" noChangeArrowheads="1"/>
          </p:cNvSpPr>
          <p:nvPr>
            <p:ph type="body" idx="4294967295"/>
          </p:nvPr>
        </p:nvSpPr>
        <p:spPr>
          <a:xfrm>
            <a:off x="112244" y="1084988"/>
            <a:ext cx="8892000" cy="4672048"/>
          </a:xfrm>
          <a:prstGeom prst="rect">
            <a:avLst/>
          </a:prstGeom>
        </p:spPr>
        <p:txBody>
          <a:bodyPr>
            <a:spAutoFit/>
          </a:bodyPr>
          <a:lstStyle/>
          <a:p>
            <a:pPr lvl="0"/>
            <a:endParaRPr lang="en-US" sz="2000" dirty="0">
              <a:latin typeface="Cambria" panose="02040503050406030204" pitchFamily="18" charset="0"/>
              <a:ea typeface="Cambria" panose="02040503050406030204" pitchFamily="18" charset="0"/>
              <a:cs typeface="Verdana" panose="020B0604030504040204" pitchFamily="34" charset="0"/>
            </a:endParaRPr>
          </a:p>
          <a:p>
            <a:pPr lvl="0"/>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A e </a:t>
            </a:r>
            <a:r>
              <a:rPr lang="sq-AL" sz="2000" b="1" u="sng" dirty="0">
                <a:latin typeface="Cambria" panose="02040503050406030204" pitchFamily="18" charset="0"/>
                <a:ea typeface="Cambria" panose="02040503050406030204" pitchFamily="18" charset="0"/>
                <a:cs typeface="Verdana" panose="020B0604030504040204" pitchFamily="34" charset="0"/>
              </a:rPr>
              <a:t>përshkruan saktësisht</a:t>
            </a:r>
            <a:r>
              <a:rPr lang="sq-AL" sz="2000" dirty="0">
                <a:latin typeface="Cambria" panose="02040503050406030204" pitchFamily="18" charset="0"/>
                <a:ea typeface="Cambria" panose="02040503050406030204" pitchFamily="18" charset="0"/>
                <a:cs typeface="Verdana" panose="020B0604030504040204" pitchFamily="34" charset="0"/>
              </a:rPr>
              <a:t> qëllimin e autoritetit kontraktues?</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A i </a:t>
            </a:r>
            <a:r>
              <a:rPr lang="sq-AL" sz="2000" b="1" u="sng" dirty="0">
                <a:latin typeface="Cambria" panose="02040503050406030204" pitchFamily="18" charset="0"/>
                <a:ea typeface="Cambria" panose="02040503050406030204" pitchFamily="18" charset="0"/>
                <a:cs typeface="Verdana" panose="020B0604030504040204" pitchFamily="34" charset="0"/>
              </a:rPr>
              <a:t>përshkruan nevojat</a:t>
            </a:r>
            <a:r>
              <a:rPr lang="sq-AL" sz="2000" dirty="0">
                <a:latin typeface="Cambria" panose="02040503050406030204" pitchFamily="18" charset="0"/>
                <a:ea typeface="Cambria" panose="02040503050406030204" pitchFamily="18" charset="0"/>
                <a:cs typeface="Verdana" panose="020B0604030504040204" pitchFamily="34" charset="0"/>
              </a:rPr>
              <a:t> në aspektin e p</a:t>
            </a:r>
            <a:r>
              <a:rPr lang="en-US" sz="2000" dirty="0">
                <a:latin typeface="Cambria" panose="02040503050406030204" pitchFamily="18" charset="0"/>
                <a:ea typeface="Cambria" panose="02040503050406030204" pitchFamily="18" charset="0"/>
                <a:cs typeface="Verdana" panose="020B0604030504040204" pitchFamily="34" charset="0"/>
              </a:rPr>
              <a:t>ë</a:t>
            </a:r>
            <a:r>
              <a:rPr lang="sq-AL" sz="2000" dirty="0" err="1">
                <a:latin typeface="Cambria" panose="02040503050406030204" pitchFamily="18" charset="0"/>
                <a:ea typeface="Cambria" panose="02040503050406030204" pitchFamily="18" charset="0"/>
                <a:cs typeface="Verdana" panose="020B0604030504040204" pitchFamily="34" charset="0"/>
              </a:rPr>
              <a:t>rformancës</a:t>
            </a:r>
            <a:r>
              <a:rPr lang="sq-AL" sz="2000" dirty="0">
                <a:latin typeface="Cambria" panose="02040503050406030204" pitchFamily="18" charset="0"/>
                <a:ea typeface="Cambria" panose="02040503050406030204" pitchFamily="18" charset="0"/>
                <a:cs typeface="Verdana" panose="020B0604030504040204" pitchFamily="34" charset="0"/>
              </a:rPr>
              <a:t> së kërkuar?</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A keni nevojë të </a:t>
            </a:r>
            <a:r>
              <a:rPr lang="sq-AL" sz="2000" b="1" u="sng" dirty="0">
                <a:latin typeface="Cambria" panose="02040503050406030204" pitchFamily="18" charset="0"/>
                <a:ea typeface="Cambria" panose="02040503050406030204" pitchFamily="18" charset="0"/>
                <a:cs typeface="Verdana" panose="020B0604030504040204" pitchFamily="34" charset="0"/>
              </a:rPr>
              <a:t>tregoni fundin e përdorimin?</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A është </a:t>
            </a:r>
            <a:r>
              <a:rPr lang="sq-AL" sz="2000" b="1" u="sng" dirty="0">
                <a:latin typeface="Cambria" panose="02040503050406030204" pitchFamily="18" charset="0"/>
                <a:ea typeface="Cambria" panose="02040503050406030204" pitchFamily="18" charset="0"/>
                <a:cs typeface="Verdana" panose="020B0604030504040204" pitchFamily="34" charset="0"/>
              </a:rPr>
              <a:t>e qartë dhe e kuptueshme</a:t>
            </a:r>
            <a:r>
              <a:rPr lang="sq-AL" sz="2000" dirty="0">
                <a:latin typeface="Cambria" panose="02040503050406030204" pitchFamily="18" charset="0"/>
                <a:ea typeface="Cambria" panose="02040503050406030204" pitchFamily="18" charset="0"/>
                <a:cs typeface="Verdana" panose="020B0604030504040204" pitchFamily="34" charset="0"/>
              </a:rPr>
              <a:t>?</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A do të </a:t>
            </a:r>
            <a:r>
              <a:rPr lang="sq-AL" sz="2000" b="1" u="sng" dirty="0">
                <a:latin typeface="Cambria" panose="02040503050406030204" pitchFamily="18" charset="0"/>
                <a:ea typeface="Cambria" panose="02040503050406030204" pitchFamily="18" charset="0"/>
                <a:cs typeface="Verdana" panose="020B0604030504040204" pitchFamily="34" charset="0"/>
              </a:rPr>
              <a:t>nxisë konkurrencën</a:t>
            </a:r>
            <a:r>
              <a:rPr lang="sq-AL" sz="2000" dirty="0">
                <a:latin typeface="Cambria" panose="02040503050406030204" pitchFamily="18" charset="0"/>
                <a:ea typeface="Cambria" panose="02040503050406030204" pitchFamily="18" charset="0"/>
                <a:cs typeface="Verdana" panose="020B0604030504040204" pitchFamily="34" charset="0"/>
              </a:rPr>
              <a:t>?</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Sa </a:t>
            </a:r>
            <a:r>
              <a:rPr lang="sq-AL" sz="2000" b="1" u="sng" dirty="0">
                <a:latin typeface="Cambria" panose="02040503050406030204" pitchFamily="18" charset="0"/>
                <a:ea typeface="Cambria" panose="02040503050406030204" pitchFamily="18" charset="0"/>
                <a:cs typeface="Verdana" panose="020B0604030504040204" pitchFamily="34" charset="0"/>
              </a:rPr>
              <a:t>njohuri duhet të keni për të verifikuar përmbushjen?</a:t>
            </a:r>
            <a:r>
              <a:rPr lang="en-US" sz="2000" b="1" u="sng" dirty="0">
                <a:latin typeface="Cambria" panose="02040503050406030204" pitchFamily="18" charset="0"/>
                <a:ea typeface="Cambria" panose="02040503050406030204" pitchFamily="18" charset="0"/>
                <a:cs typeface="Verdana" panose="020B0604030504040204" pitchFamily="34" charset="0"/>
              </a:rPr>
              <a:t> </a:t>
            </a:r>
            <a:endParaRPr lang="en-US" sz="2000" dirty="0">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18934952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altLang="en-US" sz="1800" b="1" i="0" u="none" strike="noStrike" kern="1200" cap="none" spc="0" normalizeH="0" baseline="0" noProof="0" dirty="0">
                <a:ln>
                  <a:noFill/>
                </a:ln>
                <a:solidFill>
                  <a:srgbClr val="FFFFFF"/>
                </a:solidFill>
                <a:effectLst/>
                <a:uLnTx/>
                <a:uFillTx/>
                <a:latin typeface="Verdana" pitchFamily="34" charset="0"/>
                <a:ea typeface="+mn-ea"/>
                <a:cs typeface="+mn-cs"/>
              </a:rPr>
              <a:t>     </a:t>
            </a:r>
            <a:endParaRPr kumimoji="0" lang="el-GR" altLang="en-US" sz="1800" b="1" i="0" u="none" strike="noStrike" kern="1200" cap="none" spc="0" normalizeH="0" baseline="0" noProof="0" dirty="0">
              <a:ln>
                <a:noFill/>
              </a:ln>
              <a:solidFill>
                <a:srgbClr val="FFFFFF"/>
              </a:solidFill>
              <a:effectLst/>
              <a:uLnTx/>
              <a:uFillTx/>
              <a:latin typeface="Verdana" pitchFamily="34" charset="0"/>
              <a:ea typeface="+mn-ea"/>
              <a:cs typeface="+mn-cs"/>
            </a:endParaRPr>
          </a:p>
        </p:txBody>
      </p:sp>
      <p:sp>
        <p:nvSpPr>
          <p:cNvPr id="9" name="Rectangle 12"/>
          <p:cNvSpPr>
            <a:spLocks noChangeArrowheads="1"/>
          </p:cNvSpPr>
          <p:nvPr/>
        </p:nvSpPr>
        <p:spPr bwMode="auto">
          <a:xfrm>
            <a:off x="2133600" y="2492375"/>
            <a:ext cx="5520981"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rgbClr val="FFFFFF"/>
                </a:solidFill>
                <a:effectLst/>
                <a:uLnTx/>
                <a:uFillTx/>
                <a:latin typeface="Verdana" pitchFamily="34" charset="0"/>
                <a:ea typeface="+mn-ea"/>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rgbClr val="FFFFFF"/>
                </a:solidFill>
                <a:effectLst/>
                <a:uLnTx/>
                <a:uFillTx/>
                <a:latin typeface="Arial" charset="0"/>
                <a:ea typeface="+mn-ea"/>
                <a:cs typeface="Arial" charset="0"/>
              </a:rPr>
              <a:t> </a:t>
            </a:r>
            <a:r>
              <a:rPr kumimoji="0" lang="sq-AL" altLang="en-US" sz="3200" b="1" i="0" u="none" strike="noStrike" kern="1200" cap="none" spc="0" normalizeH="0" baseline="0" noProof="0" dirty="0">
                <a:ln>
                  <a:noFill/>
                </a:ln>
                <a:solidFill>
                  <a:srgbClr val="000000"/>
                </a:solidFill>
                <a:effectLst/>
                <a:uLnTx/>
                <a:uFillTx/>
                <a:latin typeface="Arial" charset="0"/>
                <a:ea typeface="+mn-ea"/>
                <a:cs typeface="Arial" charset="0"/>
              </a:rPr>
              <a:t>Specifikimet për </a:t>
            </a:r>
            <a:r>
              <a:rPr kumimoji="0" lang="en-US" altLang="en-US" sz="3200" b="1" i="0" u="none" strike="noStrike" kern="1200" cap="none" spc="0" normalizeH="0" baseline="0" noProof="0" dirty="0" err="1">
                <a:ln>
                  <a:noFill/>
                </a:ln>
                <a:solidFill>
                  <a:srgbClr val="000000"/>
                </a:solidFill>
                <a:effectLst/>
                <a:uLnTx/>
                <a:uFillTx/>
                <a:latin typeface="Arial" charset="0"/>
                <a:ea typeface="+mn-ea"/>
                <a:cs typeface="Arial" charset="0"/>
              </a:rPr>
              <a:t>mallra</a:t>
            </a:r>
            <a:r>
              <a:rPr kumimoji="0" lang="sq-AL" altLang="en-US" sz="3200" b="1" i="0" u="none" strike="noStrike" kern="1200" cap="none" spc="0" normalizeH="0" baseline="0" noProof="0" dirty="0">
                <a:ln>
                  <a:noFill/>
                </a:ln>
                <a:solidFill>
                  <a:srgbClr val="000000"/>
                </a:solidFill>
                <a:effectLst/>
                <a:uLnTx/>
                <a:uFillTx/>
                <a:latin typeface="Arial" charset="0"/>
                <a:ea typeface="+mn-ea"/>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l-GR" altLang="en-US" sz="3200" b="1" i="0" u="none" strike="noStrike" kern="1200" cap="none" spc="0" normalizeH="0" baseline="0" noProof="0" dirty="0">
              <a:ln>
                <a:noFill/>
              </a:ln>
              <a:solidFill>
                <a:srgbClr val="FFFFFF"/>
              </a:solidFill>
              <a:effectLst/>
              <a:uLnTx/>
              <a:uFillTx/>
              <a:latin typeface="Verdana" pitchFamily="34" charset="0"/>
              <a:ea typeface="+mn-ea"/>
              <a:cs typeface="+mn-cs"/>
            </a:endParaRPr>
          </a:p>
        </p:txBody>
      </p:sp>
    </p:spTree>
    <p:extLst>
      <p:ext uri="{BB962C8B-B14F-4D97-AF65-F5344CB8AC3E}">
        <p14:creationId xmlns:p14="http://schemas.microsoft.com/office/powerpoint/2010/main" val="31273259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79307"/>
            <a:ext cx="464261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sq-AL" altLang="en-US" sz="2400" b="1" dirty="0">
                <a:latin typeface="Arial" charset="0"/>
                <a:cs typeface="Arial" charset="0"/>
              </a:rPr>
              <a:t>     </a:t>
            </a:r>
            <a:r>
              <a:rPr lang="sq-AL" altLang="en-US" sz="2800" b="1" dirty="0">
                <a:latin typeface="Arial" charset="0"/>
                <a:cs typeface="Arial" charset="0"/>
              </a:rPr>
              <a:t>Specifikimet për mallra </a:t>
            </a:r>
            <a:endParaRPr lang="sq-AL" altLang="en-US" sz="2800" b="1" dirty="0"/>
          </a:p>
        </p:txBody>
      </p:sp>
      <p:sp>
        <p:nvSpPr>
          <p:cNvPr id="3" name="Rectangle 2"/>
          <p:cNvSpPr/>
          <p:nvPr/>
        </p:nvSpPr>
        <p:spPr>
          <a:xfrm>
            <a:off x="251520" y="1196752"/>
            <a:ext cx="8712968" cy="4555093"/>
          </a:xfrm>
          <a:prstGeom prst="rect">
            <a:avLst/>
          </a:prstGeom>
        </p:spPr>
        <p:txBody>
          <a:bodyPr wrap="square">
            <a:spAutoFit/>
          </a:bodyPr>
          <a:lstStyle/>
          <a:p>
            <a:endParaRPr lang="en-US" sz="2400" dirty="0">
              <a:solidFill>
                <a:srgbClr val="000000"/>
              </a:solidFill>
              <a:ea typeface="Verdana" panose="020B0604030504040204" pitchFamily="34" charset="0"/>
              <a:cs typeface="Verdana" panose="020B0604030504040204" pitchFamily="34" charset="0"/>
            </a:endParaRPr>
          </a:p>
          <a:p>
            <a:endParaRPr lang="en-US" sz="2400" dirty="0">
              <a:solidFill>
                <a:srgbClr val="000000"/>
              </a:solidFill>
              <a:ea typeface="Verdana" panose="020B0604030504040204" pitchFamily="34" charset="0"/>
              <a:cs typeface="Verdana" panose="020B0604030504040204" pitchFamily="34" charset="0"/>
            </a:endParaRPr>
          </a:p>
          <a:p>
            <a:r>
              <a:rPr lang="sq-AL" sz="2400" dirty="0">
                <a:solidFill>
                  <a:srgbClr val="000000"/>
                </a:solidFill>
                <a:ea typeface="Verdana" panose="020B0604030504040204" pitchFamily="34" charset="0"/>
                <a:cs typeface="Verdana" panose="020B0604030504040204" pitchFamily="34" charset="0"/>
              </a:rPr>
              <a:t>Specifikimet për mallrat në përgjithësi mund të ndahen në katër kategori:</a:t>
            </a:r>
          </a:p>
          <a:p>
            <a:pPr marL="342900" indent="-342900" eaLnBrk="0" hangingPunct="0">
              <a:spcBef>
                <a:spcPts val="1200"/>
              </a:spcBef>
              <a:buClr>
                <a:schemeClr val="bg2"/>
              </a:buClr>
              <a:buSzPct val="75000"/>
              <a:buFont typeface="Wingdings" pitchFamily="2" charset="2"/>
              <a:buChar char="n"/>
            </a:pPr>
            <a:r>
              <a:rPr lang="sv-SE" sz="2400" dirty="0">
                <a:ea typeface="Verdana" panose="020B0604030504040204" pitchFamily="34" charset="0"/>
                <a:cs typeface="Verdana" panose="020B0604030504040204" pitchFamily="34" charset="0"/>
              </a:rPr>
              <a:t>specifikimet e projektimit,</a:t>
            </a:r>
          </a:p>
          <a:p>
            <a:pPr marL="342900" indent="-342900" eaLnBrk="0" hangingPunct="0">
              <a:spcBef>
                <a:spcPts val="1200"/>
              </a:spcBef>
              <a:buClr>
                <a:schemeClr val="bg2"/>
              </a:buClr>
              <a:buSzPct val="75000"/>
              <a:buFont typeface="Wingdings" pitchFamily="2" charset="2"/>
              <a:buChar char="n"/>
            </a:pPr>
            <a:r>
              <a:rPr lang="sv-SE" sz="2400" dirty="0">
                <a:ea typeface="Verdana" panose="020B0604030504040204" pitchFamily="34" charset="0"/>
                <a:cs typeface="Verdana" panose="020B0604030504040204" pitchFamily="34" charset="0"/>
              </a:rPr>
              <a:t>specifikimet e performancës,</a:t>
            </a:r>
          </a:p>
          <a:p>
            <a:pPr marL="342900" indent="-342900" eaLnBrk="0" hangingPunct="0">
              <a:spcBef>
                <a:spcPts val="1200"/>
              </a:spcBef>
              <a:buClr>
                <a:schemeClr val="bg2"/>
              </a:buClr>
              <a:buSzPct val="75000"/>
              <a:buFont typeface="Wingdings" pitchFamily="2" charset="2"/>
              <a:buChar char="n"/>
            </a:pPr>
            <a:r>
              <a:rPr lang="sv-SE" sz="2400" dirty="0">
                <a:ea typeface="Verdana" panose="020B0604030504040204" pitchFamily="34" charset="0"/>
                <a:cs typeface="Verdana" panose="020B0604030504040204" pitchFamily="34" charset="0"/>
              </a:rPr>
              <a:t>specifikimet funksionale dhe</a:t>
            </a:r>
          </a:p>
          <a:p>
            <a:pPr marL="342900" indent="-342900" eaLnBrk="0" hangingPunct="0">
              <a:spcBef>
                <a:spcPts val="1200"/>
              </a:spcBef>
              <a:buClr>
                <a:schemeClr val="bg2"/>
              </a:buClr>
              <a:buSzPct val="75000"/>
              <a:buFont typeface="Wingdings" pitchFamily="2" charset="2"/>
              <a:buChar char="n"/>
            </a:pPr>
            <a:r>
              <a:rPr lang="sv-SE" sz="2400" dirty="0">
                <a:ea typeface="Verdana" panose="020B0604030504040204" pitchFamily="34" charset="0"/>
                <a:cs typeface="Verdana" panose="020B0604030504040204" pitchFamily="34" charset="0"/>
              </a:rPr>
              <a:t>emri i markës ose specifikimet e barabarta.</a:t>
            </a:r>
          </a:p>
          <a:p>
            <a:pPr eaLnBrk="0" hangingPunct="0">
              <a:spcBef>
                <a:spcPts val="1200"/>
              </a:spcBef>
              <a:buClr>
                <a:schemeClr val="bg2"/>
              </a:buClr>
              <a:buSzPct val="75000"/>
            </a:pPr>
            <a:r>
              <a:rPr lang="sq-AL" sz="2400" dirty="0">
                <a:solidFill>
                  <a:srgbClr val="000000"/>
                </a:solidFill>
                <a:ea typeface="Verdana" panose="020B0604030504040204" pitchFamily="34" charset="0"/>
                <a:cs typeface="Verdana" panose="020B0604030504040204" pitchFamily="34" charset="0"/>
              </a:rPr>
              <a:t>Natyra fizike e mallrave lejon që specifikimet e tyre të mund të </a:t>
            </a:r>
            <a:r>
              <a:rPr lang="sq-AL" sz="2400" dirty="0" err="1">
                <a:solidFill>
                  <a:srgbClr val="000000"/>
                </a:solidFill>
                <a:ea typeface="Verdana" panose="020B0604030504040204" pitchFamily="34" charset="0"/>
                <a:cs typeface="Verdana" panose="020B0604030504040204" pitchFamily="34" charset="0"/>
              </a:rPr>
              <a:t>vizualizohen</a:t>
            </a:r>
            <a:r>
              <a:rPr lang="sq-AL" sz="2400" dirty="0">
                <a:solidFill>
                  <a:srgbClr val="000000"/>
                </a:solidFill>
                <a:ea typeface="Verdana" panose="020B0604030504040204" pitchFamily="34" charset="0"/>
                <a:cs typeface="Verdana" panose="020B0604030504040204" pitchFamily="34" charset="0"/>
              </a:rPr>
              <a:t> dhe të përshkruhen me më pak vështirësi. </a:t>
            </a:r>
            <a:endParaRPr lang="sq-AL" sz="24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419099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75048" y="476672"/>
            <a:ext cx="453842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Specifikimet e projektimit</a:t>
            </a:r>
          </a:p>
        </p:txBody>
      </p:sp>
      <p:sp>
        <p:nvSpPr>
          <p:cNvPr id="3" name="Rectangle 2"/>
          <p:cNvSpPr/>
          <p:nvPr/>
        </p:nvSpPr>
        <p:spPr>
          <a:xfrm>
            <a:off x="251520" y="1052736"/>
            <a:ext cx="8712968" cy="4878259"/>
          </a:xfrm>
          <a:prstGeom prst="rect">
            <a:avLst/>
          </a:prstGeom>
        </p:spPr>
        <p:txBody>
          <a:bodyPr wrap="square">
            <a:spAutoFit/>
          </a:bodyPr>
          <a:lstStyle/>
          <a:p>
            <a:pPr>
              <a:spcBef>
                <a:spcPts val="600"/>
              </a:spcBef>
            </a:pPr>
            <a:endParaRPr lang="en-US" sz="22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Wingdings" pitchFamily="2" charset="2"/>
              <a:buChar char="q"/>
            </a:pPr>
            <a:endParaRPr lang="en-US" sz="22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Wingdings" pitchFamily="2" charset="2"/>
              <a:buChar char="q"/>
            </a:pPr>
            <a:r>
              <a:rPr lang="sq-AL" sz="2200" dirty="0">
                <a:solidFill>
                  <a:srgbClr val="000000"/>
                </a:solidFill>
                <a:ea typeface="Verdana" panose="020B0604030504040204" pitchFamily="34" charset="0"/>
                <a:cs typeface="Verdana" panose="020B0604030504040204" pitchFamily="34" charset="0"/>
              </a:rPr>
              <a:t>Autoriteti kontraktues përcakton në mënyrë të detajuar </a:t>
            </a:r>
            <a:r>
              <a:rPr lang="sq-AL" sz="2200" b="1" u="sng" dirty="0">
                <a:solidFill>
                  <a:srgbClr val="000000"/>
                </a:solidFill>
                <a:ea typeface="Verdana" panose="020B0604030504040204" pitchFamily="34" charset="0"/>
                <a:cs typeface="Verdana" panose="020B0604030504040204" pitchFamily="34" charset="0"/>
              </a:rPr>
              <a:t>karakteristikat teknike të mallrave</a:t>
            </a:r>
            <a:r>
              <a:rPr lang="sq-AL" sz="2200" dirty="0">
                <a:solidFill>
                  <a:srgbClr val="000000"/>
                </a:solidFill>
                <a:ea typeface="Verdana" panose="020B0604030504040204" pitchFamily="34" charset="0"/>
                <a:cs typeface="Verdana" panose="020B0604030504040204" pitchFamily="34" charset="0"/>
              </a:rPr>
              <a:t> që do të prokurohen. </a:t>
            </a:r>
          </a:p>
          <a:p>
            <a:pPr marL="457200" indent="-457200" algn="just">
              <a:spcBef>
                <a:spcPts val="600"/>
              </a:spcBef>
              <a:buFont typeface="Wingdings" pitchFamily="2" charset="2"/>
              <a:buChar char="q"/>
            </a:pPr>
            <a:r>
              <a:rPr lang="sq-AL" sz="2200" dirty="0">
                <a:solidFill>
                  <a:srgbClr val="000000"/>
                </a:solidFill>
                <a:ea typeface="Verdana" panose="020B0604030504040204" pitchFamily="34" charset="0"/>
                <a:cs typeface="Verdana" panose="020B0604030504040204" pitchFamily="34" charset="0"/>
              </a:rPr>
              <a:t>Këto specifikime mund të kenë vizatime, matje, tolerance, procedura te testimit dhe detaje të tjera të veçanta teknike. </a:t>
            </a:r>
          </a:p>
          <a:p>
            <a:pPr marL="457200" indent="-457200">
              <a:spcBef>
                <a:spcPts val="600"/>
              </a:spcBef>
              <a:buFont typeface="Wingdings" pitchFamily="2" charset="2"/>
              <a:buChar char="q"/>
            </a:pPr>
            <a:r>
              <a:rPr lang="sq-AL" sz="2200" dirty="0">
                <a:solidFill>
                  <a:srgbClr val="000000"/>
                </a:solidFill>
                <a:ea typeface="Verdana" panose="020B0604030504040204" pitchFamily="34" charset="0"/>
                <a:cs typeface="Verdana" panose="020B0604030504040204" pitchFamily="34" charset="0"/>
              </a:rPr>
              <a:t>Specifikimet e projektimit përdoren kur Autoriteti Kontraktues do të sigurojë </a:t>
            </a:r>
            <a:r>
              <a:rPr lang="sq-AL" sz="2200" b="1" u="sng" dirty="0" err="1">
                <a:solidFill>
                  <a:srgbClr val="000000"/>
                </a:solidFill>
                <a:ea typeface="Verdana" panose="020B0604030504040204" pitchFamily="34" charset="0"/>
                <a:cs typeface="Verdana" panose="020B0604030504040204" pitchFamily="34" charset="0"/>
              </a:rPr>
              <a:t>performancën</a:t>
            </a:r>
            <a:r>
              <a:rPr lang="sq-AL" sz="2200" b="1" u="sng" dirty="0">
                <a:solidFill>
                  <a:srgbClr val="000000"/>
                </a:solidFill>
                <a:ea typeface="Verdana" panose="020B0604030504040204" pitchFamily="34" charset="0"/>
                <a:cs typeface="Verdana" panose="020B0604030504040204" pitchFamily="34" charset="0"/>
              </a:rPr>
              <a:t> teknike </a:t>
            </a:r>
            <a:r>
              <a:rPr lang="sq-AL" sz="2200" dirty="0">
                <a:solidFill>
                  <a:srgbClr val="000000"/>
                </a:solidFill>
                <a:ea typeface="Verdana" panose="020B0604030504040204" pitchFamily="34" charset="0"/>
                <a:cs typeface="Verdana" panose="020B0604030504040204" pitchFamily="34" charset="0"/>
              </a:rPr>
              <a:t>të një artikulli të kërkuar. Ato mund të përdoren, përveç kësaj, në mënyrë që të </a:t>
            </a:r>
            <a:r>
              <a:rPr lang="sq-AL" sz="2200" b="1" u="sng" dirty="0">
                <a:solidFill>
                  <a:srgbClr val="000000"/>
                </a:solidFill>
                <a:ea typeface="Verdana" panose="020B0604030504040204" pitchFamily="34" charset="0"/>
                <a:cs typeface="Verdana" panose="020B0604030504040204" pitchFamily="34" charset="0"/>
              </a:rPr>
              <a:t>standardizohet mallrat e blera</a:t>
            </a:r>
            <a:r>
              <a:rPr lang="sq-AL" sz="2200" dirty="0">
                <a:solidFill>
                  <a:srgbClr val="000000"/>
                </a:solidFill>
                <a:ea typeface="Verdana" panose="020B0604030504040204" pitchFamily="34" charset="0"/>
                <a:cs typeface="Verdana" panose="020B0604030504040204" pitchFamily="34" charset="0"/>
              </a:rPr>
              <a:t>. </a:t>
            </a:r>
          </a:p>
          <a:p>
            <a:pPr marL="457200" indent="-457200">
              <a:spcBef>
                <a:spcPts val="600"/>
              </a:spcBef>
              <a:buFont typeface="Wingdings" pitchFamily="2" charset="2"/>
              <a:buChar char="q"/>
            </a:pPr>
            <a:r>
              <a:rPr lang="sq-AL" sz="2200" dirty="0">
                <a:solidFill>
                  <a:srgbClr val="000000"/>
                </a:solidFill>
                <a:ea typeface="Verdana" panose="020B0604030504040204" pitchFamily="34" charset="0"/>
                <a:cs typeface="Verdana" panose="020B0604030504040204" pitchFamily="34" charset="0"/>
              </a:rPr>
              <a:t>Përdorimi i një specifikimi të projektimit, Autoriteti Kontraktues do të marrë mallrat pikërisht ashtu siç kërkon, por edhe mbart rrezikun </a:t>
            </a:r>
            <a:r>
              <a:rPr lang="sq-AL" sz="2200" b="1" u="sng" dirty="0">
                <a:solidFill>
                  <a:srgbClr val="000000"/>
                </a:solidFill>
                <a:ea typeface="Verdana" panose="020B0604030504040204" pitchFamily="34" charset="0"/>
                <a:cs typeface="Verdana" panose="020B0604030504040204" pitchFamily="34" charset="0"/>
              </a:rPr>
              <a:t>e ndonjë problemi apo defekti në hartimin e tij. </a:t>
            </a:r>
            <a:endParaRPr lang="sq-AL" sz="2200" b="1" u="sng"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591231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28600" y="476672"/>
            <a:ext cx="521979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sq-AL" sz="2800" b="1" dirty="0"/>
              <a:t>Specifikimet e p</a:t>
            </a:r>
            <a:r>
              <a:rPr lang="en-US" sz="2800" b="1" dirty="0"/>
              <a:t>ë</a:t>
            </a:r>
            <a:r>
              <a:rPr lang="sq-AL" sz="2800" b="1" dirty="0" err="1"/>
              <a:t>rformances</a:t>
            </a:r>
            <a:r>
              <a:rPr lang="sq-AL" sz="2800" b="1" dirty="0"/>
              <a:t> </a:t>
            </a:r>
          </a:p>
        </p:txBody>
      </p:sp>
      <p:sp>
        <p:nvSpPr>
          <p:cNvPr id="3" name="Rectangle 2"/>
          <p:cNvSpPr/>
          <p:nvPr/>
        </p:nvSpPr>
        <p:spPr>
          <a:xfrm>
            <a:off x="179512" y="1196752"/>
            <a:ext cx="8784976" cy="5201424"/>
          </a:xfrm>
          <a:prstGeom prst="rect">
            <a:avLst/>
          </a:prstGeom>
        </p:spPr>
        <p:txBody>
          <a:bodyPr wrap="square">
            <a:spAutoFit/>
          </a:bodyPr>
          <a:lstStyle/>
          <a:p>
            <a:pPr>
              <a:spcBef>
                <a:spcPts val="600"/>
              </a:spcBef>
            </a:pPr>
            <a:endParaRPr lang="en-US" sz="2400" dirty="0">
              <a:solidFill>
                <a:srgbClr val="000000"/>
              </a:solidFill>
              <a:ea typeface="Verdana" panose="020B0604030504040204" pitchFamily="34" charset="0"/>
              <a:cs typeface="Verdana" panose="020B0604030504040204" pitchFamily="34" charset="0"/>
            </a:endParaRPr>
          </a:p>
          <a:p>
            <a:pPr marL="457200" indent="-457200">
              <a:spcBef>
                <a:spcPts val="600"/>
              </a:spcBef>
              <a:buFont typeface="Wingdings" pitchFamily="2" charset="2"/>
              <a:buChar char="q"/>
            </a:pPr>
            <a:r>
              <a:rPr lang="sq-AL" sz="2400" dirty="0">
                <a:ea typeface="Verdana" panose="020B0604030504040204" pitchFamily="34" charset="0"/>
                <a:cs typeface="Verdana" panose="020B0604030504040204" pitchFamily="34" charset="0"/>
              </a:rPr>
              <a:t>Zakonisht janë më </a:t>
            </a:r>
            <a:r>
              <a:rPr lang="sq-AL" sz="2400" b="1" u="sng" dirty="0">
                <a:ea typeface="Verdana" panose="020B0604030504040204" pitchFamily="34" charset="0"/>
                <a:cs typeface="Verdana" panose="020B0604030504040204" pitchFamily="34" charset="0"/>
              </a:rPr>
              <a:t>pak te </a:t>
            </a:r>
            <a:r>
              <a:rPr lang="sq-AL" sz="2400" b="1" u="sng" dirty="0" err="1">
                <a:ea typeface="Verdana" panose="020B0604030504040204" pitchFamily="34" charset="0"/>
                <a:cs typeface="Verdana" panose="020B0604030504040204" pitchFamily="34" charset="0"/>
              </a:rPr>
              <a:t>definuara</a:t>
            </a:r>
            <a:r>
              <a:rPr lang="sq-AL" sz="2400" b="1" u="sng" dirty="0">
                <a:ea typeface="Verdana" panose="020B0604030504040204" pitchFamily="34" charset="0"/>
                <a:cs typeface="Verdana" panose="020B0604030504040204" pitchFamily="34" charset="0"/>
              </a:rPr>
              <a:t> </a:t>
            </a:r>
            <a:r>
              <a:rPr lang="sq-AL" sz="2400" dirty="0">
                <a:ea typeface="Verdana" panose="020B0604030504040204" pitchFamily="34" charset="0"/>
                <a:cs typeface="Verdana" panose="020B0604030504040204" pitchFamily="34" charset="0"/>
              </a:rPr>
              <a:t>se specifikimet e projektimit. </a:t>
            </a:r>
          </a:p>
          <a:p>
            <a:pPr marL="457200" indent="-457200">
              <a:spcBef>
                <a:spcPts val="600"/>
              </a:spcBef>
              <a:buFont typeface="Wingdings" pitchFamily="2" charset="2"/>
              <a:buChar char="q"/>
            </a:pPr>
            <a:endParaRPr lang="sq-AL" sz="2400" dirty="0">
              <a:ea typeface="Verdana" panose="020B0604030504040204" pitchFamily="34" charset="0"/>
              <a:cs typeface="Verdana" panose="020B0604030504040204" pitchFamily="34" charset="0"/>
            </a:endParaRPr>
          </a:p>
          <a:p>
            <a:pPr marL="457200" indent="-457200">
              <a:spcBef>
                <a:spcPts val="600"/>
              </a:spcBef>
              <a:buFont typeface="Wingdings" pitchFamily="2" charset="2"/>
              <a:buChar char="q"/>
            </a:pPr>
            <a:r>
              <a:rPr lang="sq-AL" sz="2400" dirty="0">
                <a:ea typeface="Verdana" panose="020B0604030504040204" pitchFamily="34" charset="0"/>
                <a:cs typeface="Verdana" panose="020B0604030504040204" pitchFamily="34" charset="0"/>
              </a:rPr>
              <a:t>Ato e përshkruajnë </a:t>
            </a:r>
            <a:r>
              <a:rPr lang="sq-AL" sz="2400" b="1" u="sng" dirty="0">
                <a:ea typeface="Verdana" panose="020B0604030504040204" pitchFamily="34" charset="0"/>
                <a:cs typeface="Verdana" panose="020B0604030504040204" pitchFamily="34" charset="0"/>
              </a:rPr>
              <a:t>punën e dëshiruar </a:t>
            </a:r>
            <a:r>
              <a:rPr lang="sq-AL" sz="2400" dirty="0">
                <a:ea typeface="Verdana" panose="020B0604030504040204" pitchFamily="34" charset="0"/>
                <a:cs typeface="Verdana" panose="020B0604030504040204" pitchFamily="34" charset="0"/>
              </a:rPr>
              <a:t>nga ajo që Autoriteti Kontraktues është duke prokuruar, pa e drejtuar në mënyrë specifike kontraktuesin mbi detajet teknike të sendit që do të dërgohet.</a:t>
            </a:r>
          </a:p>
          <a:p>
            <a:pPr lvl="1">
              <a:spcBef>
                <a:spcPts val="600"/>
              </a:spcBef>
            </a:pPr>
            <a:r>
              <a:rPr lang="sq-AL" sz="2400" i="1" dirty="0">
                <a:solidFill>
                  <a:srgbClr val="FF0000"/>
                </a:solidFill>
                <a:ea typeface="Verdana" panose="020B0604030504040204" pitchFamily="34" charset="0"/>
                <a:cs typeface="Verdana" panose="020B0604030504040204" pitchFamily="34" charset="0"/>
              </a:rPr>
              <a:t>Për shembull, specifikimi i </a:t>
            </a:r>
            <a:r>
              <a:rPr lang="sq-AL" sz="2400" i="1" dirty="0" err="1">
                <a:solidFill>
                  <a:srgbClr val="FF0000"/>
                </a:solidFill>
                <a:ea typeface="Verdana" panose="020B0604030504040204" pitchFamily="34" charset="0"/>
                <a:cs typeface="Verdana" panose="020B0604030504040204" pitchFamily="34" charset="0"/>
              </a:rPr>
              <a:t>performancës</a:t>
            </a:r>
            <a:r>
              <a:rPr lang="sq-AL" sz="2400" i="1" dirty="0">
                <a:solidFill>
                  <a:srgbClr val="FF0000"/>
                </a:solidFill>
                <a:ea typeface="Verdana" panose="020B0604030504040204" pitchFamily="34" charset="0"/>
                <a:cs typeface="Verdana" panose="020B0604030504040204" pitchFamily="34" charset="0"/>
              </a:rPr>
              <a:t> mund të deklarojë se enti prokurues dëshiron një pajisje që mund të prodhojë 60 kopje për minutë dhe nga furnizuesi kërkohet t</a:t>
            </a:r>
            <a:r>
              <a:rPr lang="en-US" sz="2400" i="1" dirty="0">
                <a:solidFill>
                  <a:srgbClr val="FF0000"/>
                </a:solidFill>
                <a:ea typeface="Verdana" panose="020B0604030504040204" pitchFamily="34" charset="0"/>
                <a:cs typeface="Verdana" panose="020B0604030504040204" pitchFamily="34" charset="0"/>
              </a:rPr>
              <a:t>ë</a:t>
            </a:r>
            <a:r>
              <a:rPr lang="sq-AL" sz="2400" i="1" dirty="0">
                <a:solidFill>
                  <a:srgbClr val="FF0000"/>
                </a:solidFill>
                <a:ea typeface="Verdana" panose="020B0604030504040204" pitchFamily="34" charset="0"/>
                <a:cs typeface="Verdana" panose="020B0604030504040204" pitchFamily="34" charset="0"/>
              </a:rPr>
              <a:t>  gj</a:t>
            </a:r>
            <a:r>
              <a:rPr lang="en-US" sz="2400" i="1" dirty="0">
                <a:solidFill>
                  <a:srgbClr val="FF0000"/>
                </a:solidFill>
                <a:ea typeface="Verdana" panose="020B0604030504040204" pitchFamily="34" charset="0"/>
                <a:cs typeface="Verdana" panose="020B0604030504040204" pitchFamily="34" charset="0"/>
              </a:rPr>
              <a:t>i</a:t>
            </a:r>
            <a:r>
              <a:rPr lang="sq-AL" sz="2400" i="1" dirty="0" err="1">
                <a:solidFill>
                  <a:srgbClr val="FF0000"/>
                </a:solidFill>
                <a:ea typeface="Verdana" panose="020B0604030504040204" pitchFamily="34" charset="0"/>
                <a:cs typeface="Verdana" panose="020B0604030504040204" pitchFamily="34" charset="0"/>
              </a:rPr>
              <a:t>ndet</a:t>
            </a:r>
            <a:r>
              <a:rPr lang="sq-AL" sz="2400" i="1" dirty="0">
                <a:solidFill>
                  <a:srgbClr val="FF0000"/>
                </a:solidFill>
                <a:ea typeface="Verdana" panose="020B0604030504040204" pitchFamily="34" charset="0"/>
                <a:cs typeface="Verdana" panose="020B0604030504040204" pitchFamily="34" charset="0"/>
              </a:rPr>
              <a:t> zgjidhja më e përshtatshme për të arritur këtë rezultat (fotokopjues ose kombinim i skanerit / printerit ?).</a:t>
            </a:r>
          </a:p>
        </p:txBody>
      </p:sp>
    </p:spTree>
    <p:extLst>
      <p:ext uri="{BB962C8B-B14F-4D97-AF65-F5344CB8AC3E}">
        <p14:creationId xmlns:p14="http://schemas.microsoft.com/office/powerpoint/2010/main" val="15016957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57200" y="457200"/>
            <a:ext cx="44999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Specifikimet funksionale </a:t>
            </a:r>
          </a:p>
        </p:txBody>
      </p:sp>
      <p:sp>
        <p:nvSpPr>
          <p:cNvPr id="3" name="Rectangle 2"/>
          <p:cNvSpPr/>
          <p:nvPr/>
        </p:nvSpPr>
        <p:spPr>
          <a:xfrm>
            <a:off x="179512" y="1120090"/>
            <a:ext cx="8856984" cy="4462760"/>
          </a:xfrm>
          <a:prstGeom prst="rect">
            <a:avLst/>
          </a:prstGeom>
        </p:spPr>
        <p:txBody>
          <a:bodyPr wrap="square">
            <a:spAutoFit/>
          </a:bodyPr>
          <a:lstStyle/>
          <a:p>
            <a:pPr marL="457200" indent="-457200">
              <a:spcBef>
                <a:spcPts val="600"/>
              </a:spcBef>
              <a:buFont typeface="Wingdings" pitchFamily="2" charset="2"/>
              <a:buChar char="q"/>
            </a:pPr>
            <a:endParaRPr lang="en-US" sz="2400" dirty="0">
              <a:solidFill>
                <a:srgbClr val="000000"/>
              </a:solidFill>
              <a:ea typeface="Verdana" panose="020B0604030504040204" pitchFamily="34" charset="0"/>
              <a:cs typeface="Verdana" panose="020B0604030504040204" pitchFamily="34" charset="0"/>
            </a:endParaRPr>
          </a:p>
          <a:p>
            <a:pPr marL="457200" indent="-457200">
              <a:spcBef>
                <a:spcPts val="600"/>
              </a:spcBef>
              <a:buFont typeface="Wingdings" pitchFamily="2" charset="2"/>
              <a:buChar char="q"/>
            </a:pPr>
            <a:r>
              <a:rPr lang="sq-AL" sz="2400" dirty="0">
                <a:solidFill>
                  <a:srgbClr val="000000"/>
                </a:solidFill>
                <a:ea typeface="Verdana" panose="020B0604030504040204" pitchFamily="34" charset="0"/>
                <a:cs typeface="Verdana" panose="020B0604030504040204" pitchFamily="34" charset="0"/>
              </a:rPr>
              <a:t>Ato janë të ngjashme me specifikimet e </a:t>
            </a:r>
            <a:r>
              <a:rPr lang="sq-AL" sz="2400" dirty="0" err="1">
                <a:solidFill>
                  <a:srgbClr val="000000"/>
                </a:solidFill>
                <a:ea typeface="Verdana" panose="020B0604030504040204" pitchFamily="34" charset="0"/>
                <a:cs typeface="Verdana" panose="020B0604030504040204" pitchFamily="34" charset="0"/>
              </a:rPr>
              <a:t>performancës</a:t>
            </a:r>
            <a:r>
              <a:rPr lang="sq-AL" sz="2400" dirty="0">
                <a:solidFill>
                  <a:srgbClr val="000000"/>
                </a:solidFill>
                <a:ea typeface="Verdana" panose="020B0604030504040204" pitchFamily="34" charset="0"/>
                <a:cs typeface="Verdana" panose="020B0604030504040204" pitchFamily="34" charset="0"/>
              </a:rPr>
              <a:t> se ato vendosin përgjegjësi për karakteristikat teknike të sendit mbi furnizuesit. </a:t>
            </a:r>
          </a:p>
          <a:p>
            <a:pPr marL="457200" indent="-457200">
              <a:spcBef>
                <a:spcPts val="600"/>
              </a:spcBef>
              <a:buFont typeface="Wingdings" pitchFamily="2" charset="2"/>
              <a:buChar char="q"/>
            </a:pPr>
            <a:r>
              <a:rPr lang="sq-AL" sz="2400" dirty="0">
                <a:ea typeface="Verdana" panose="020B0604030504040204" pitchFamily="34" charset="0"/>
                <a:cs typeface="Verdana" panose="020B0604030504040204" pitchFamily="34" charset="0"/>
              </a:rPr>
              <a:t>Por, në vend se duke theksuar nevojat në aspektin e standardeve të p</a:t>
            </a:r>
            <a:r>
              <a:rPr lang="en-US" sz="2400" dirty="0">
                <a:ea typeface="Verdana" panose="020B0604030504040204" pitchFamily="34" charset="0"/>
                <a:cs typeface="Verdana" panose="020B0604030504040204" pitchFamily="34" charset="0"/>
              </a:rPr>
              <a:t>e</a:t>
            </a:r>
            <a:r>
              <a:rPr lang="sq-AL" sz="2400" dirty="0" err="1">
                <a:ea typeface="Verdana" panose="020B0604030504040204" pitchFamily="34" charset="0"/>
                <a:cs typeface="Verdana" panose="020B0604030504040204" pitchFamily="34" charset="0"/>
              </a:rPr>
              <a:t>rformancës</a:t>
            </a:r>
            <a:r>
              <a:rPr lang="sq-AL" sz="2400" dirty="0">
                <a:ea typeface="Verdana" panose="020B0604030504040204" pitchFamily="34" charset="0"/>
                <a:cs typeface="Verdana" panose="020B0604030504040204" pitchFamily="34" charset="0"/>
              </a:rPr>
              <a:t>, specifikimet funksionale  </a:t>
            </a:r>
            <a:r>
              <a:rPr lang="sq-AL" sz="2400" b="1" dirty="0">
                <a:ea typeface="Verdana" panose="020B0604030504040204" pitchFamily="34" charset="0"/>
                <a:cs typeface="Verdana" panose="020B0604030504040204" pitchFamily="34" charset="0"/>
              </a:rPr>
              <a:t>përqendrohen në qëllimin ose përdorimin e objektit.</a:t>
            </a:r>
          </a:p>
          <a:p>
            <a:pPr marL="457200" indent="-457200">
              <a:spcBef>
                <a:spcPts val="600"/>
              </a:spcBef>
            </a:pPr>
            <a:endParaRPr lang="sq-AL" sz="2400" dirty="0">
              <a:ea typeface="Verdana" panose="020B0604030504040204" pitchFamily="34" charset="0"/>
              <a:cs typeface="Verdana" panose="020B0604030504040204" pitchFamily="34" charset="0"/>
            </a:endParaRPr>
          </a:p>
          <a:p>
            <a:pPr>
              <a:spcBef>
                <a:spcPts val="600"/>
              </a:spcBef>
            </a:pPr>
            <a:r>
              <a:rPr lang="sq-AL" sz="2400" i="1" dirty="0">
                <a:solidFill>
                  <a:srgbClr val="FF0000"/>
                </a:solidFill>
                <a:ea typeface="Verdana" panose="020B0604030504040204" pitchFamily="34" charset="0"/>
                <a:cs typeface="Verdana" panose="020B0604030504040204" pitchFamily="34" charset="0"/>
              </a:rPr>
              <a:t>Për shembull, nga furnizuesi  kërkohet të sigurohet një makinë që mund të mbajnë 20 njerëz në mënyrë të sigurte nëpër rrugë jo të asfaltuara në te gjitha kushtet atmosferike. </a:t>
            </a:r>
          </a:p>
        </p:txBody>
      </p:sp>
    </p:spTree>
    <p:extLst>
      <p:ext uri="{BB962C8B-B14F-4D97-AF65-F5344CB8AC3E}">
        <p14:creationId xmlns:p14="http://schemas.microsoft.com/office/powerpoint/2010/main" val="29410252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79307"/>
            <a:ext cx="501130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solidFill>
                  <a:srgbClr val="002060"/>
                </a:solidFill>
                <a:latin typeface="Verdana" pitchFamily="34" charset="0"/>
                <a:ea typeface="+mn-ea"/>
                <a:cs typeface="+mn-cs"/>
              </a:rPr>
              <a:t>Specifikimet për mallra </a:t>
            </a:r>
            <a:endParaRPr lang="sq-AL" altLang="en-US" sz="2800" b="1" kern="1200" dirty="0">
              <a:solidFill>
                <a:srgbClr val="002060"/>
              </a:solidFill>
              <a:latin typeface="Verdana" pitchFamily="34" charset="0"/>
              <a:ea typeface="+mn-ea"/>
              <a:cs typeface="+mn-cs"/>
            </a:endParaRPr>
          </a:p>
        </p:txBody>
      </p:sp>
      <p:sp>
        <p:nvSpPr>
          <p:cNvPr id="3" name="Rectangle 2"/>
          <p:cNvSpPr/>
          <p:nvPr/>
        </p:nvSpPr>
        <p:spPr>
          <a:xfrm>
            <a:off x="0" y="980728"/>
            <a:ext cx="9144000" cy="5139869"/>
          </a:xfrm>
          <a:prstGeom prst="rect">
            <a:avLst/>
          </a:prstGeom>
        </p:spPr>
        <p:txBody>
          <a:bodyPr wrap="square">
            <a:spAutoFit/>
          </a:bodyPr>
          <a:lstStyle/>
          <a:p>
            <a:pPr algn="just">
              <a:spcBef>
                <a:spcPts val="600"/>
              </a:spcBef>
            </a:pPr>
            <a:endParaRPr lang="en-US" sz="2400" dirty="0">
              <a:solidFill>
                <a:srgbClr val="000000"/>
              </a:solidFill>
              <a:ea typeface="Verdana" panose="020B0604030504040204" pitchFamily="34" charset="0"/>
              <a:cs typeface="Verdana" panose="020B0604030504040204" pitchFamily="34" charset="0"/>
            </a:endParaRPr>
          </a:p>
          <a:p>
            <a:pPr algn="just">
              <a:spcBef>
                <a:spcPts val="600"/>
              </a:spcBef>
            </a:pPr>
            <a:r>
              <a:rPr lang="sq-AL" sz="2400" dirty="0">
                <a:solidFill>
                  <a:srgbClr val="000000"/>
                </a:solidFill>
                <a:ea typeface="Verdana" panose="020B0604030504040204" pitchFamily="34" charset="0"/>
                <a:cs typeface="Verdana" panose="020B0604030504040204" pitchFamily="34" charset="0"/>
              </a:rPr>
              <a:t>Mallrat dhe materialet mund të numërohen, prekën, peshohen dhe testohen për të parë nëse ato përshtaten, si para specifikimit dhe pas dorëzimit.</a:t>
            </a:r>
          </a:p>
          <a:p>
            <a:pPr>
              <a:spcBef>
                <a:spcPts val="600"/>
              </a:spcBef>
            </a:pPr>
            <a:r>
              <a:rPr lang="sq-AL" sz="2400" dirty="0">
                <a:solidFill>
                  <a:srgbClr val="000000"/>
                </a:solidFill>
                <a:ea typeface="Verdana" panose="020B0604030504040204" pitchFamily="34" charset="0"/>
                <a:cs typeface="Verdana" panose="020B0604030504040204" pitchFamily="34" charset="0"/>
              </a:rPr>
              <a:t>Nëse 1.000 fletë të bardha te madhësisë A4, 80 </a:t>
            </a:r>
            <a:r>
              <a:rPr lang="sq-AL" sz="2400" dirty="0">
                <a:solidFill>
                  <a:srgbClr val="FF0000"/>
                </a:solidFill>
                <a:ea typeface="Verdana" panose="020B0604030504040204" pitchFamily="34" charset="0"/>
                <a:cs typeface="Verdana" panose="020B0604030504040204" pitchFamily="34" charset="0"/>
              </a:rPr>
              <a:t>g</a:t>
            </a:r>
            <a:r>
              <a:rPr lang="en-US" sz="2400" dirty="0">
                <a:solidFill>
                  <a:srgbClr val="FF0000"/>
                </a:solidFill>
                <a:ea typeface="Verdana" panose="020B0604030504040204" pitchFamily="34" charset="0"/>
                <a:cs typeface="Verdana" panose="020B0604030504040204" pitchFamily="34" charset="0"/>
              </a:rPr>
              <a:t>r</a:t>
            </a:r>
            <a:r>
              <a:rPr lang="sq-AL" sz="2400" dirty="0">
                <a:solidFill>
                  <a:srgbClr val="FF0000"/>
                </a:solidFill>
                <a:ea typeface="Verdana" panose="020B0604030504040204" pitchFamily="34" charset="0"/>
                <a:cs typeface="Verdana" panose="020B0604030504040204" pitchFamily="34" charset="0"/>
              </a:rPr>
              <a:t> </a:t>
            </a:r>
            <a:r>
              <a:rPr lang="sq-AL" sz="2400" dirty="0">
                <a:solidFill>
                  <a:srgbClr val="000000"/>
                </a:solidFill>
                <a:ea typeface="Verdana" panose="020B0604030504040204" pitchFamily="34" charset="0"/>
                <a:cs typeface="Verdana" panose="020B0604030504040204" pitchFamily="34" charset="0"/>
              </a:rPr>
              <a:t>letër fotokopje janë të specifikuara në dy pako t</a:t>
            </a:r>
            <a:r>
              <a:rPr lang="en-US" sz="2400" dirty="0">
                <a:solidFill>
                  <a:srgbClr val="000000"/>
                </a:solidFill>
                <a:ea typeface="Verdana" panose="020B0604030504040204" pitchFamily="34" charset="0"/>
                <a:cs typeface="Verdana" panose="020B0604030504040204" pitchFamily="34" charset="0"/>
              </a:rPr>
              <a:t>ë</a:t>
            </a:r>
            <a:r>
              <a:rPr lang="sq-AL" sz="2400" dirty="0">
                <a:solidFill>
                  <a:srgbClr val="000000"/>
                </a:solidFill>
                <a:ea typeface="Verdana" panose="020B0604030504040204" pitchFamily="34" charset="0"/>
                <a:cs typeface="Verdana" panose="020B0604030504040204" pitchFamily="34" charset="0"/>
              </a:rPr>
              <a:t> 500 fletëve, atëherë është e mundur që të: </a:t>
            </a:r>
          </a:p>
          <a:p>
            <a:pPr marL="342900" indent="-342900" eaLnBrk="0" hangingPunct="0">
              <a:spcBef>
                <a:spcPts val="1200"/>
              </a:spcBef>
              <a:buClr>
                <a:schemeClr val="bg2"/>
              </a:buClr>
              <a:buSzPct val="75000"/>
              <a:buFont typeface="Wingdings" pitchFamily="2" charset="2"/>
              <a:buChar char="n"/>
            </a:pPr>
            <a:r>
              <a:rPr lang="sq-AL" sz="2000" dirty="0">
                <a:ea typeface="Verdana" panose="020B0604030504040204" pitchFamily="34" charset="0"/>
                <a:cs typeface="Verdana" panose="020B0604030504040204" pitchFamily="34" charset="0"/>
              </a:rPr>
              <a:t>Shikoni a janë dërguar dy paketime, kur dhe cilës organizate dhe vend;</a:t>
            </a:r>
          </a:p>
          <a:p>
            <a:pPr marL="342900" indent="-342900" eaLnBrk="0" hangingPunct="0">
              <a:spcBef>
                <a:spcPts val="1200"/>
              </a:spcBef>
              <a:buClr>
                <a:schemeClr val="bg2"/>
              </a:buClr>
              <a:buSzPct val="75000"/>
              <a:buFont typeface="Wingdings" pitchFamily="2" charset="2"/>
              <a:buChar char="n"/>
            </a:pPr>
            <a:r>
              <a:rPr lang="sq-AL" sz="2000" dirty="0">
                <a:ea typeface="Verdana" panose="020B0604030504040204" pitchFamily="34" charset="0"/>
                <a:cs typeface="Verdana" panose="020B0604030504040204" pitchFamily="34" charset="0"/>
              </a:rPr>
              <a:t>Shikoni ne  paketim për të parë nëse  është letër fotokopjuese;</a:t>
            </a:r>
          </a:p>
          <a:p>
            <a:pPr marL="342900" indent="-342900" eaLnBrk="0" hangingPunct="0">
              <a:spcBef>
                <a:spcPts val="1200"/>
              </a:spcBef>
              <a:buClr>
                <a:schemeClr val="bg2"/>
              </a:buClr>
              <a:buSzPct val="75000"/>
              <a:buFont typeface="Wingdings" pitchFamily="2" charset="2"/>
              <a:buChar char="n"/>
            </a:pPr>
            <a:r>
              <a:rPr lang="sq-AL" sz="2000" dirty="0">
                <a:ea typeface="Verdana" panose="020B0604030504040204" pitchFamily="34" charset="0"/>
                <a:cs typeface="Verdana" panose="020B0604030504040204" pitchFamily="34" charset="0"/>
              </a:rPr>
              <a:t>Numëro të gjitha 1.000 fletët;</a:t>
            </a:r>
          </a:p>
          <a:p>
            <a:pPr marL="342900" indent="-342900" eaLnBrk="0" hangingPunct="0">
              <a:spcBef>
                <a:spcPts val="1200"/>
              </a:spcBef>
              <a:buClr>
                <a:schemeClr val="bg2"/>
              </a:buClr>
              <a:buSzPct val="75000"/>
              <a:buFont typeface="Wingdings" pitchFamily="2" charset="2"/>
              <a:buChar char="n"/>
            </a:pPr>
            <a:r>
              <a:rPr lang="sq-AL" sz="2000" dirty="0">
                <a:ea typeface="Verdana" panose="020B0604030504040204" pitchFamily="34" charset="0"/>
                <a:cs typeface="Verdana" panose="020B0604030504040204" pitchFamily="34" charset="0"/>
              </a:rPr>
              <a:t>Pesho letrën për të matur peshën në gram;</a:t>
            </a:r>
          </a:p>
          <a:p>
            <a:pPr marL="342900" indent="-342900" eaLnBrk="0" hangingPunct="0">
              <a:spcBef>
                <a:spcPts val="1200"/>
              </a:spcBef>
              <a:buClr>
                <a:schemeClr val="bg2"/>
              </a:buClr>
              <a:buSzPct val="75000"/>
              <a:buFont typeface="Wingdings" pitchFamily="2" charset="2"/>
              <a:buChar char="n"/>
            </a:pPr>
            <a:r>
              <a:rPr lang="sq-AL" sz="2000" dirty="0">
                <a:ea typeface="Verdana" panose="020B0604030504040204" pitchFamily="34" charset="0"/>
                <a:cs typeface="Verdana" panose="020B0604030504040204" pitchFamily="34" charset="0"/>
              </a:rPr>
              <a:t>Kontrolloni që ngjyra është e bardhë.</a:t>
            </a:r>
          </a:p>
        </p:txBody>
      </p:sp>
    </p:spTree>
    <p:extLst>
      <p:ext uri="{BB962C8B-B14F-4D97-AF65-F5344CB8AC3E}">
        <p14:creationId xmlns:p14="http://schemas.microsoft.com/office/powerpoint/2010/main" val="3960854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1476931" y="463420"/>
            <a:ext cx="588276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n-US" sz="2800" b="1" kern="1200" dirty="0">
                <a:solidFill>
                  <a:srgbClr val="002060"/>
                </a:solidFill>
                <a:latin typeface="Cambria" panose="02040503050406030204" pitchFamily="18" charset="0"/>
                <a:ea typeface="Cambria" panose="02040503050406030204" pitchFamily="18" charset="0"/>
                <a:cs typeface="+mn-cs"/>
              </a:rPr>
              <a:t>Vërejtje n</a:t>
            </a:r>
            <a:r>
              <a:rPr lang="en-US" altLang="en-US" sz="2800" b="1" kern="1200" dirty="0">
                <a:solidFill>
                  <a:srgbClr val="002060"/>
                </a:solidFill>
                <a:latin typeface="Cambria" panose="02040503050406030204" pitchFamily="18" charset="0"/>
                <a:ea typeface="Cambria" panose="02040503050406030204" pitchFamily="18" charset="0"/>
                <a:cs typeface="+mn-cs"/>
              </a:rPr>
              <a:t>ë</a:t>
            </a:r>
            <a:r>
              <a:rPr lang="sq-AL" altLang="en-US" sz="2800" b="1" kern="1200" dirty="0">
                <a:solidFill>
                  <a:srgbClr val="002060"/>
                </a:solidFill>
                <a:latin typeface="Cambria" panose="02040503050406030204" pitchFamily="18" charset="0"/>
                <a:ea typeface="Cambria" panose="02040503050406030204" pitchFamily="18" charset="0"/>
                <a:cs typeface="+mn-cs"/>
              </a:rPr>
              <a:t> specifikimet e mallrave</a:t>
            </a:r>
          </a:p>
        </p:txBody>
      </p:sp>
      <p:sp>
        <p:nvSpPr>
          <p:cNvPr id="25603" name="Rectangle 3"/>
          <p:cNvSpPr>
            <a:spLocks noGrp="1" noChangeArrowheads="1"/>
          </p:cNvSpPr>
          <p:nvPr>
            <p:ph type="body" idx="4294967295"/>
          </p:nvPr>
        </p:nvSpPr>
        <p:spPr>
          <a:xfrm>
            <a:off x="0" y="1124744"/>
            <a:ext cx="9144000" cy="5275290"/>
          </a:xfrm>
          <a:prstGeom prst="rect">
            <a:avLst/>
          </a:prstGeom>
        </p:spPr>
        <p:txBody>
          <a:bodyPr wrap="square">
            <a:spAutoFit/>
          </a:bodyPr>
          <a:lstStyle/>
          <a:p>
            <a:pPr marL="0" indent="0">
              <a:lnSpc>
                <a:spcPct val="90000"/>
              </a:lnSpc>
              <a:buNone/>
            </a:pPr>
            <a:r>
              <a:rPr lang="sq-AL" sz="2000" dirty="0">
                <a:latin typeface="Cambria" panose="02040503050406030204" pitchFamily="18" charset="0"/>
                <a:ea typeface="Cambria" panose="02040503050406030204" pitchFamily="18" charset="0"/>
                <a:cs typeface="Verdana" panose="020B0604030504040204" pitchFamily="34" charset="0"/>
              </a:rPr>
              <a:t>N</a:t>
            </a:r>
            <a:r>
              <a:rPr lang="en-US" sz="2000" dirty="0">
                <a:latin typeface="Cambria" panose="02040503050406030204" pitchFamily="18" charset="0"/>
                <a:ea typeface="Cambria" panose="02040503050406030204" pitchFamily="18" charset="0"/>
                <a:cs typeface="Verdana" panose="020B0604030504040204" pitchFamily="34" charset="0"/>
              </a:rPr>
              <a:t>ë</a:t>
            </a:r>
            <a:r>
              <a:rPr lang="sq-AL" sz="2000" dirty="0">
                <a:latin typeface="Cambria" panose="02040503050406030204" pitchFamily="18" charset="0"/>
                <a:ea typeface="Cambria" panose="02040503050406030204" pitchFamily="18" charset="0"/>
                <a:cs typeface="Verdana" panose="020B0604030504040204" pitchFamily="34" charset="0"/>
              </a:rPr>
              <a:t> përgjithësi, </a:t>
            </a:r>
            <a:r>
              <a:rPr lang="sq-AL" sz="2000" b="1" dirty="0">
                <a:latin typeface="Cambria" panose="02040503050406030204" pitchFamily="18" charset="0"/>
                <a:ea typeface="Cambria" panose="02040503050406030204" pitchFamily="18" charset="0"/>
                <a:cs typeface="Verdana" panose="020B0604030504040204" pitchFamily="34" charset="0"/>
              </a:rPr>
              <a:t>preferohen specifikimet e </a:t>
            </a:r>
            <a:r>
              <a:rPr lang="sq-AL" sz="2000" b="1" dirty="0" err="1">
                <a:latin typeface="Cambria" panose="02040503050406030204" pitchFamily="18" charset="0"/>
                <a:ea typeface="Cambria" panose="02040503050406030204" pitchFamily="18" charset="0"/>
                <a:cs typeface="Verdana" panose="020B0604030504040204" pitchFamily="34" charset="0"/>
              </a:rPr>
              <a:t>performancës</a:t>
            </a:r>
            <a:r>
              <a:rPr lang="sq-AL" sz="2000" b="1" dirty="0">
                <a:latin typeface="Cambria" panose="02040503050406030204" pitchFamily="18" charset="0"/>
                <a:ea typeface="Cambria" panose="02040503050406030204" pitchFamily="18" charset="0"/>
                <a:cs typeface="Verdana" panose="020B0604030504040204" pitchFamily="34" charset="0"/>
              </a:rPr>
              <a:t> ose funksionale</a:t>
            </a:r>
            <a:r>
              <a:rPr lang="sq-AL" sz="2000" dirty="0">
                <a:latin typeface="Cambria" panose="02040503050406030204" pitchFamily="18" charset="0"/>
                <a:ea typeface="Cambria" panose="02040503050406030204" pitchFamily="18" charset="0"/>
                <a:cs typeface="Verdana" panose="020B0604030504040204" pitchFamily="34" charset="0"/>
              </a:rPr>
              <a:t> për shkak se rreziku i përzgjedhjes se artikullit dhe karakteristikat e tij teknike zhvendosen tek furnizuesi. </a:t>
            </a:r>
          </a:p>
          <a:p>
            <a:pPr marL="0" indent="0">
              <a:lnSpc>
                <a:spcPct val="90000"/>
              </a:lnSpc>
              <a:buNone/>
            </a:pPr>
            <a:endParaRPr lang="sq-AL" sz="2000" dirty="0">
              <a:latin typeface="Cambria" panose="02040503050406030204" pitchFamily="18" charset="0"/>
              <a:ea typeface="Cambria" panose="02040503050406030204" pitchFamily="18" charset="0"/>
              <a:cs typeface="Verdana" panose="020B0604030504040204" pitchFamily="34" charset="0"/>
            </a:endParaRPr>
          </a:p>
          <a:p>
            <a:pPr marL="0" indent="0">
              <a:lnSpc>
                <a:spcPct val="90000"/>
              </a:lnSpc>
              <a:buNone/>
            </a:pPr>
            <a:r>
              <a:rPr lang="sq-AL" sz="2000" dirty="0">
                <a:solidFill>
                  <a:srgbClr val="000000"/>
                </a:solidFill>
                <a:latin typeface="Cambria" panose="02040503050406030204" pitchFamily="18" charset="0"/>
                <a:ea typeface="Cambria" panose="02040503050406030204" pitchFamily="18" charset="0"/>
                <a:cs typeface="Verdana" panose="020B0604030504040204" pitchFamily="34" charset="0"/>
              </a:rPr>
              <a:t>Në përshkrimin e specifikimit për mallra, autoriteti kontraktues duhet të kujdeset që </a:t>
            </a:r>
            <a:r>
              <a:rPr lang="sq-AL" sz="2000" b="1" dirty="0">
                <a:solidFill>
                  <a:srgbClr val="000000"/>
                </a:solidFill>
                <a:latin typeface="Cambria" panose="02040503050406030204" pitchFamily="18" charset="0"/>
                <a:ea typeface="Cambria" panose="02040503050406030204" pitchFamily="18" charset="0"/>
                <a:cs typeface="Verdana" panose="020B0604030504040204" pitchFamily="34" charset="0"/>
              </a:rPr>
              <a:t>të mos i mbivlerësoj nevojat e tij.</a:t>
            </a:r>
          </a:p>
          <a:p>
            <a:pPr marL="0" indent="0">
              <a:lnSpc>
                <a:spcPct val="90000"/>
              </a:lnSpc>
              <a:buNone/>
            </a:pPr>
            <a:r>
              <a:rPr lang="sq-AL" sz="2000" dirty="0">
                <a:solidFill>
                  <a:srgbClr val="000000"/>
                </a:solidFill>
                <a:latin typeface="Cambria" panose="02040503050406030204" pitchFamily="18" charset="0"/>
                <a:ea typeface="Cambria" panose="02040503050406030204" pitchFamily="18" charset="0"/>
                <a:cs typeface="Verdana" panose="020B0604030504040204" pitchFamily="34" charset="0"/>
              </a:rPr>
              <a:t>Specifikimet që tejkalojnë nevojat</a:t>
            </a:r>
          </a:p>
          <a:p>
            <a:pPr algn="just">
              <a:lnSpc>
                <a:spcPct val="90000"/>
              </a:lnSpc>
              <a:spcBef>
                <a:spcPts val="1200"/>
              </a:spcBef>
            </a:pPr>
            <a:r>
              <a:rPr lang="sq-AL" sz="2000" kern="1200" dirty="0">
                <a:latin typeface="Cambria" panose="02040503050406030204" pitchFamily="18" charset="0"/>
                <a:ea typeface="Cambria" panose="02040503050406030204" pitchFamily="18" charset="0"/>
                <a:cs typeface="Verdana" panose="020B0604030504040204" pitchFamily="34" charset="0"/>
              </a:rPr>
              <a:t>zakonisht shtojnë kosto të cilat nuk janë të panevojshme dhe kështu  harxhojnë fondet publike, </a:t>
            </a:r>
          </a:p>
          <a:p>
            <a:pPr algn="just">
              <a:lnSpc>
                <a:spcPct val="90000"/>
              </a:lnSpc>
              <a:spcBef>
                <a:spcPts val="1200"/>
              </a:spcBef>
            </a:pPr>
            <a:r>
              <a:rPr lang="sq-AL" sz="2000" kern="1200" dirty="0">
                <a:latin typeface="Cambria" panose="02040503050406030204" pitchFamily="18" charset="0"/>
                <a:ea typeface="Cambria" panose="02040503050406030204" pitchFamily="18" charset="0"/>
                <a:cs typeface="Verdana" panose="020B0604030504040204" pitchFamily="34" charset="0"/>
              </a:rPr>
              <a:t>mund të kufizojnë konkurrencën në mënyrë të panevojshme, e cila përsëri mund të çojë në kosto më të larta dhe diskriminim të padrejtë.</a:t>
            </a:r>
          </a:p>
        </p:txBody>
      </p:sp>
    </p:spTree>
    <p:extLst>
      <p:ext uri="{BB962C8B-B14F-4D97-AF65-F5344CB8AC3E}">
        <p14:creationId xmlns:p14="http://schemas.microsoft.com/office/powerpoint/2010/main" val="29467084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
          <p:cNvSpPr txBox="1">
            <a:spLocks noChangeArrowheads="1"/>
          </p:cNvSpPr>
          <p:nvPr/>
        </p:nvSpPr>
        <p:spPr>
          <a:xfrm>
            <a:off x="-76200" y="455605"/>
            <a:ext cx="963148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latin typeface="Verdana" pitchFamily="34" charset="0"/>
              </a:rPr>
              <a:t>Vërejtje ne specifikimet e mallrave</a:t>
            </a:r>
            <a:r>
              <a:rPr lang="en-US" altLang="en-US" sz="2800" b="1" dirty="0">
                <a:latin typeface="Verdana" pitchFamily="34" charset="0"/>
              </a:rPr>
              <a:t> (</a:t>
            </a:r>
            <a:r>
              <a:rPr lang="en-US" altLang="en-US" sz="2800" b="1" dirty="0" err="1">
                <a:latin typeface="Verdana" pitchFamily="34" charset="0"/>
              </a:rPr>
              <a:t>vazhdim</a:t>
            </a:r>
            <a:r>
              <a:rPr lang="en-US" altLang="en-US" sz="2800" b="1" dirty="0">
                <a:latin typeface="Verdana" pitchFamily="34" charset="0"/>
              </a:rPr>
              <a:t>)</a:t>
            </a:r>
            <a:endParaRPr lang="en-US" altLang="en-US" sz="2800" b="1" kern="1200" dirty="0">
              <a:latin typeface="Verdana" pitchFamily="34" charset="0"/>
              <a:ea typeface="+mn-ea"/>
              <a:cs typeface="+mn-cs"/>
            </a:endParaRPr>
          </a:p>
        </p:txBody>
      </p:sp>
      <p:sp>
        <p:nvSpPr>
          <p:cNvPr id="3" name="Rectangle 2"/>
          <p:cNvSpPr/>
          <p:nvPr/>
        </p:nvSpPr>
        <p:spPr>
          <a:xfrm>
            <a:off x="179512" y="1196752"/>
            <a:ext cx="8712968" cy="2699200"/>
          </a:xfrm>
          <a:prstGeom prst="rect">
            <a:avLst/>
          </a:prstGeom>
        </p:spPr>
        <p:txBody>
          <a:bodyPr wrap="square">
            <a:spAutoFit/>
          </a:bodyPr>
          <a:lstStyle/>
          <a:p>
            <a:pPr>
              <a:spcBef>
                <a:spcPts val="600"/>
              </a:spcBef>
            </a:pPr>
            <a:endParaRPr lang="en-US" altLang="el-GR" sz="2400" dirty="0">
              <a:ea typeface="Verdana" panose="020B0604030504040204" pitchFamily="34" charset="0"/>
              <a:cs typeface="Verdana" panose="020B0604030504040204" pitchFamily="34" charset="0"/>
            </a:endParaRPr>
          </a:p>
          <a:p>
            <a:pPr>
              <a:spcBef>
                <a:spcPts val="600"/>
              </a:spcBef>
            </a:pPr>
            <a:r>
              <a:rPr lang="sq-AL" sz="2400" dirty="0"/>
              <a:t>Specifikimet e mallrave duhet të përmbajë:</a:t>
            </a:r>
            <a:endParaRPr lang="en-US" altLang="el-GR" sz="2400" dirty="0">
              <a:ea typeface="Verdana" panose="020B0604030504040204" pitchFamily="34" charset="0"/>
              <a:cs typeface="Verdana" panose="020B0604030504040204" pitchFamily="34" charset="0"/>
            </a:endParaRPr>
          </a:p>
          <a:p>
            <a:pPr marL="342900" indent="-342900" eaLnBrk="0" hangingPunct="0">
              <a:lnSpc>
                <a:spcPct val="90000"/>
              </a:lnSpc>
              <a:spcBef>
                <a:spcPts val="1200"/>
              </a:spcBef>
              <a:buClr>
                <a:schemeClr val="bg2"/>
              </a:buClr>
              <a:buSzPct val="75000"/>
              <a:buFont typeface="Wingdings" pitchFamily="2" charset="2"/>
              <a:buChar char="n"/>
            </a:pPr>
            <a:r>
              <a:rPr lang="sq-AL" altLang="el-GR" sz="2400" dirty="0">
                <a:ea typeface="Verdana" panose="020B0604030504040204" pitchFamily="34" charset="0"/>
                <a:cs typeface="Verdana" panose="020B0604030504040204" pitchFamily="34" charset="0"/>
              </a:rPr>
              <a:t>testet, standardet, dhe metodat që do të jenë për të gjykuar </a:t>
            </a:r>
            <a:r>
              <a:rPr lang="sq-AL" altLang="el-GR" sz="2400" dirty="0" err="1">
                <a:ea typeface="Verdana" panose="020B0604030504040204" pitchFamily="34" charset="0"/>
                <a:cs typeface="Verdana" panose="020B0604030504040204" pitchFamily="34" charset="0"/>
              </a:rPr>
              <a:t>konformitetin</a:t>
            </a:r>
            <a:r>
              <a:rPr lang="sq-AL" altLang="el-GR" sz="2400" dirty="0">
                <a:ea typeface="Verdana" panose="020B0604030504040204" pitchFamily="34" charset="0"/>
                <a:cs typeface="Verdana" panose="020B0604030504040204" pitchFamily="34" charset="0"/>
              </a:rPr>
              <a:t> e mallrave të ofruara me specifikimet, si dhe</a:t>
            </a:r>
          </a:p>
          <a:p>
            <a:pPr marL="342900" indent="-342900" eaLnBrk="0" hangingPunct="0">
              <a:lnSpc>
                <a:spcPct val="90000"/>
              </a:lnSpc>
              <a:spcBef>
                <a:spcPts val="1200"/>
              </a:spcBef>
              <a:buClr>
                <a:schemeClr val="bg2"/>
              </a:buClr>
              <a:buSzPct val="75000"/>
              <a:buFont typeface="Wingdings" pitchFamily="2" charset="2"/>
              <a:buChar char="n"/>
            </a:pPr>
            <a:r>
              <a:rPr lang="sq-AL" altLang="el-GR" sz="2400" dirty="0">
                <a:ea typeface="Verdana" panose="020B0604030504040204" pitchFamily="34" charset="0"/>
                <a:cs typeface="Verdana" panose="020B0604030504040204" pitchFamily="34" charset="0"/>
              </a:rPr>
              <a:t>garancinë dhe kërkesat e mirëmbajtjes.</a:t>
            </a:r>
          </a:p>
          <a:p>
            <a:pPr eaLnBrk="0" hangingPunct="0">
              <a:lnSpc>
                <a:spcPct val="90000"/>
              </a:lnSpc>
              <a:spcBef>
                <a:spcPts val="1200"/>
              </a:spcBef>
              <a:buClr>
                <a:schemeClr val="bg2"/>
              </a:buClr>
              <a:buSzPct val="75000"/>
            </a:pPr>
            <a:endParaRPr lang="en-US" altLang="el-GR" sz="24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92461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2133600" y="2492375"/>
            <a:ext cx="5520981"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3200" b="1" dirty="0">
                <a:solidFill>
                  <a:srgbClr val="FFFFFF"/>
                </a:solidFill>
              </a:rPr>
              <a:t>      </a:t>
            </a:r>
          </a:p>
          <a:p>
            <a:pPr eaLnBrk="1" hangingPunct="1"/>
            <a:r>
              <a:rPr lang="en-US" altLang="en-US" sz="3200" b="1" dirty="0">
                <a:solidFill>
                  <a:schemeClr val="bg1"/>
                </a:solidFill>
                <a:latin typeface="Arial" charset="0"/>
                <a:cs typeface="Arial" charset="0"/>
              </a:rPr>
              <a:t> </a:t>
            </a:r>
            <a:r>
              <a:rPr lang="sq-AL" altLang="en-US" sz="3200" b="1" dirty="0">
                <a:latin typeface="Arial" charset="0"/>
                <a:cs typeface="Arial" charset="0"/>
              </a:rPr>
              <a:t>Specifikimet për pune </a:t>
            </a:r>
          </a:p>
          <a:p>
            <a:pPr eaLnBrk="1" hangingPunct="1"/>
            <a:endParaRPr lang="el-GR" altLang="en-US" sz="3200" b="1" dirty="0">
              <a:solidFill>
                <a:srgbClr val="FFFFFF"/>
              </a:solidFill>
            </a:endParaRPr>
          </a:p>
        </p:txBody>
      </p:sp>
    </p:spTree>
    <p:extLst>
      <p:ext uri="{BB962C8B-B14F-4D97-AF65-F5344CB8AC3E}">
        <p14:creationId xmlns:p14="http://schemas.microsoft.com/office/powerpoint/2010/main" val="3758702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rPr>
              <a:t>Llojet e Dosjeve Standarde</a:t>
            </a:r>
          </a:p>
        </p:txBody>
      </p:sp>
      <p:sp>
        <p:nvSpPr>
          <p:cNvPr id="3" name="Content Placeholder 2"/>
          <p:cNvSpPr>
            <a:spLocks noGrp="1"/>
          </p:cNvSpPr>
          <p:nvPr>
            <p:ph idx="1"/>
          </p:nvPr>
        </p:nvSpPr>
        <p:spPr>
          <a:xfrm>
            <a:off x="0" y="1143000"/>
            <a:ext cx="9144000" cy="5715000"/>
          </a:xfrm>
        </p:spPr>
        <p:txBody>
          <a:bodyPr/>
          <a:lstStyle/>
          <a:p>
            <a:r>
              <a:rPr lang="sq-AL" sz="2400" dirty="0">
                <a:latin typeface="Cambria" panose="02040503050406030204" pitchFamily="18" charset="0"/>
                <a:ea typeface="Cambria" panose="02040503050406030204" pitchFamily="18" charset="0"/>
              </a:rPr>
              <a:t>Çdo fjali në dosjen e tenderit do të përpilohet mirë, pasi që dosja e tenderit është materiali themelor, në bazë të cilit operatorët ekonomik do të krijojnë tenderët e tyre. </a:t>
            </a:r>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a:p>
            <a:r>
              <a:rPr lang="sq-AL" sz="2400" dirty="0">
                <a:latin typeface="Cambria" panose="02040503050406030204" pitchFamily="18" charset="0"/>
                <a:ea typeface="Cambria" panose="02040503050406030204" pitchFamily="18" charset="0"/>
              </a:rPr>
              <a:t>Dosja e tenderit do të përgatitet në mënyrë të tillë, që – si rregull parimor – të mos ketë nevojë për informata sqaruese shtesë.</a:t>
            </a:r>
            <a:endParaRPr lang="en-US" sz="2400" dirty="0">
              <a:latin typeface="Cambria" panose="02040503050406030204" pitchFamily="18" charset="0"/>
              <a:ea typeface="Cambria" panose="02040503050406030204" pitchFamily="18" charset="0"/>
            </a:endParaRPr>
          </a:p>
          <a:p>
            <a:r>
              <a:rPr lang="sq-AL" sz="2400" dirty="0">
                <a:latin typeface="Cambria" panose="02040503050406030204" pitchFamily="18" charset="0"/>
                <a:ea typeface="Cambria" panose="02040503050406030204" pitchFamily="18" charset="0"/>
              </a:rPr>
              <a:t>Veçanërisht, autoriteti kontraktues duhet të ketë parasysh, kur përgatitet dosja e tenderit, që mos të ketë komunikime, diskutime ose negocime në mes të autoritetit kontraktues dhe tenderuesve.</a:t>
            </a:r>
            <a:endParaRPr lang="en-US" sz="2400" dirty="0">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a:p>
            <a:r>
              <a:rPr lang="sq-AL" sz="2400" dirty="0">
                <a:latin typeface="Cambria" panose="02040503050406030204" pitchFamily="18" charset="0"/>
                <a:ea typeface="Cambria" panose="02040503050406030204" pitchFamily="18" charset="0"/>
              </a:rPr>
              <a:t>Kërkesat e përcaktuara në Dosjen e tenderit dhe në njoftimin për kontratë duhet të jenë identike. </a:t>
            </a:r>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3124200" y="6356350"/>
            <a:ext cx="41148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40084527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79512" y="980728"/>
            <a:ext cx="8784976" cy="5478423"/>
          </a:xfrm>
          <a:prstGeom prst="rect">
            <a:avLst/>
          </a:prstGeom>
        </p:spPr>
        <p:txBody>
          <a:bodyPr wrap="square">
            <a:spAutoFit/>
          </a:bodyPr>
          <a:lstStyle/>
          <a:p>
            <a:pPr>
              <a:spcBef>
                <a:spcPts val="600"/>
              </a:spcBef>
            </a:pPr>
            <a:endParaRPr lang="en-US" sz="22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Wingdings" pitchFamily="2" charset="2"/>
              <a:buChar char="§"/>
            </a:pPr>
            <a:r>
              <a:rPr lang="sq-AL" sz="2200" dirty="0">
                <a:solidFill>
                  <a:srgbClr val="000000"/>
                </a:solidFill>
                <a:ea typeface="Verdana" panose="020B0604030504040204" pitchFamily="34" charset="0"/>
                <a:cs typeface="Verdana" panose="020B0604030504040204" pitchFamily="34" charset="0"/>
              </a:rPr>
              <a:t>Specifikimi i punëve është një </a:t>
            </a:r>
            <a:r>
              <a:rPr lang="sq-AL" sz="2200" b="1" dirty="0">
                <a:solidFill>
                  <a:srgbClr val="000000"/>
                </a:solidFill>
                <a:ea typeface="Verdana" panose="020B0604030504040204" pitchFamily="34" charset="0"/>
                <a:cs typeface="Verdana" panose="020B0604030504040204" pitchFamily="34" charset="0"/>
              </a:rPr>
              <a:t>ushtrim kompleks dhe një ushtrim q</a:t>
            </a:r>
            <a:r>
              <a:rPr lang="en-US" sz="2200" b="1" dirty="0">
                <a:solidFill>
                  <a:srgbClr val="000000"/>
                </a:solidFill>
                <a:ea typeface="Verdana" panose="020B0604030504040204" pitchFamily="34" charset="0"/>
                <a:cs typeface="Verdana" panose="020B0604030504040204" pitchFamily="34" charset="0"/>
              </a:rPr>
              <a:t>ë</a:t>
            </a:r>
            <a:r>
              <a:rPr lang="sq-AL" sz="2200" b="1" dirty="0">
                <a:solidFill>
                  <a:srgbClr val="000000"/>
                </a:solidFill>
                <a:ea typeface="Verdana" panose="020B0604030504040204" pitchFamily="34" charset="0"/>
                <a:cs typeface="Verdana" panose="020B0604030504040204" pitchFamily="34" charset="0"/>
              </a:rPr>
              <a:t> do shumë kohë </a:t>
            </a:r>
            <a:r>
              <a:rPr lang="sq-AL" sz="2200" dirty="0">
                <a:solidFill>
                  <a:srgbClr val="000000"/>
                </a:solidFill>
                <a:ea typeface="Verdana" panose="020B0604030504040204" pitchFamily="34" charset="0"/>
                <a:cs typeface="Verdana" panose="020B0604030504040204" pitchFamily="34" charset="0"/>
              </a:rPr>
              <a:t>dhe kërkon ekspertizë </a:t>
            </a:r>
            <a:r>
              <a:rPr lang="en-US" sz="2200" dirty="0" err="1">
                <a:solidFill>
                  <a:srgbClr val="000000"/>
                </a:solidFill>
                <a:ea typeface="Verdana" panose="020B0604030504040204" pitchFamily="34" charset="0"/>
                <a:cs typeface="Verdana" panose="020B0604030504040204" pitchFamily="34" charset="0"/>
              </a:rPr>
              <a:t>të</a:t>
            </a:r>
            <a:r>
              <a:rPr lang="sq-AL" sz="2200" dirty="0">
                <a:solidFill>
                  <a:srgbClr val="000000"/>
                </a:solidFill>
                <a:ea typeface="Verdana" panose="020B0604030504040204" pitchFamily="34" charset="0"/>
                <a:cs typeface="Verdana" panose="020B0604030504040204" pitchFamily="34" charset="0"/>
              </a:rPr>
              <a:t> arkitektëve, inxhinierëve, anketueseve dhe specialistëve të tjerë të cilët kanë përvojë të veçantë të ndërtimit i cili është duke u bere. </a:t>
            </a:r>
          </a:p>
          <a:p>
            <a:pPr marL="457200" indent="-457200" algn="just">
              <a:spcBef>
                <a:spcPts val="600"/>
              </a:spcBef>
              <a:buFont typeface="Wingdings" pitchFamily="2" charset="2"/>
              <a:buChar char="§"/>
            </a:pPr>
            <a:r>
              <a:rPr lang="sq-AL" sz="2200" dirty="0">
                <a:solidFill>
                  <a:srgbClr val="000000"/>
                </a:solidFill>
                <a:ea typeface="Verdana" panose="020B0604030504040204" pitchFamily="34" charset="0"/>
                <a:cs typeface="Verdana" panose="020B0604030504040204" pitchFamily="34" charset="0"/>
              </a:rPr>
              <a:t>Pune të ndryshme - për shembull ura, ndërtesa, aeroporte, autostrada dhe porte - të gjitha do te kenë vështirësi të ndryshme dhe kërkojnë grupe të ndryshme të eksperteve për të shtjelluar specifikimet e tyre.</a:t>
            </a:r>
          </a:p>
          <a:p>
            <a:pPr marL="457200" indent="-457200" algn="just">
              <a:spcBef>
                <a:spcPts val="600"/>
              </a:spcBef>
              <a:buFont typeface="Wingdings" pitchFamily="2" charset="2"/>
              <a:buChar char="§"/>
            </a:pPr>
            <a:r>
              <a:rPr lang="sq-AL" sz="2200" dirty="0">
                <a:solidFill>
                  <a:srgbClr val="000000"/>
                </a:solidFill>
                <a:ea typeface="Verdana" panose="020B0604030504040204" pitchFamily="34" charset="0"/>
                <a:cs typeface="Verdana" panose="020B0604030504040204" pitchFamily="34" charset="0"/>
              </a:rPr>
              <a:t>Ashtu si në specifikimet e projektimit të mallrave, Autoriteti Kontraktues duhet të përcaktojë në detaje </a:t>
            </a:r>
            <a:r>
              <a:rPr lang="sq-AL" sz="2200" b="1" dirty="0">
                <a:solidFill>
                  <a:srgbClr val="000000"/>
                </a:solidFill>
                <a:ea typeface="Verdana" panose="020B0604030504040204" pitchFamily="34" charset="0"/>
                <a:cs typeface="Verdana" panose="020B0604030504040204" pitchFamily="34" charset="0"/>
              </a:rPr>
              <a:t>karakteristikat teknike </a:t>
            </a:r>
            <a:r>
              <a:rPr lang="sq-AL" sz="2200" dirty="0">
                <a:solidFill>
                  <a:srgbClr val="000000"/>
                </a:solidFill>
                <a:ea typeface="Verdana" panose="020B0604030504040204" pitchFamily="34" charset="0"/>
                <a:cs typeface="Verdana" panose="020B0604030504040204" pitchFamily="34" charset="0"/>
              </a:rPr>
              <a:t>t</a:t>
            </a:r>
            <a:r>
              <a:rPr lang="en-US" sz="2200" dirty="0">
                <a:solidFill>
                  <a:srgbClr val="000000"/>
                </a:solidFill>
                <a:ea typeface="Verdana" panose="020B0604030504040204" pitchFamily="34" charset="0"/>
                <a:cs typeface="Verdana" panose="020B0604030504040204" pitchFamily="34" charset="0"/>
              </a:rPr>
              <a:t>ë</a:t>
            </a:r>
            <a:r>
              <a:rPr lang="sq-AL" sz="2200" dirty="0">
                <a:solidFill>
                  <a:srgbClr val="000000"/>
                </a:solidFill>
                <a:ea typeface="Verdana" panose="020B0604030504040204" pitchFamily="34" charset="0"/>
                <a:cs typeface="Verdana" panose="020B0604030504040204" pitchFamily="34" charset="0"/>
              </a:rPr>
              <a:t> punimeve që do të ndërtohet.</a:t>
            </a:r>
          </a:p>
          <a:p>
            <a:pPr marL="457200" indent="-457200" algn="just">
              <a:spcBef>
                <a:spcPts val="600"/>
              </a:spcBef>
              <a:buFont typeface="Wingdings" pitchFamily="2" charset="2"/>
              <a:buChar char="§"/>
            </a:pPr>
            <a:r>
              <a:rPr lang="sq-AL" sz="2200" dirty="0">
                <a:solidFill>
                  <a:srgbClr val="000000"/>
                </a:solidFill>
                <a:ea typeface="Verdana" panose="020B0604030504040204" pitchFamily="34" charset="0"/>
                <a:cs typeface="Verdana" panose="020B0604030504040204" pitchFamily="34" charset="0"/>
              </a:rPr>
              <a:t>Këto specifikime mund të sigurojnë vizatime, matje, tolerance, procedurat e testimit dhe detaje të tjera të veçanta teknike.</a:t>
            </a:r>
          </a:p>
        </p:txBody>
      </p:sp>
      <p:sp>
        <p:nvSpPr>
          <p:cNvPr id="3" name="Rectangle 1026"/>
          <p:cNvSpPr txBox="1">
            <a:spLocks noChangeArrowheads="1"/>
          </p:cNvSpPr>
          <p:nvPr/>
        </p:nvSpPr>
        <p:spPr>
          <a:xfrm>
            <a:off x="467544" y="479307"/>
            <a:ext cx="472918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latin typeface="Verdana" pitchFamily="34" charset="0"/>
                <a:ea typeface="+mn-ea"/>
                <a:cs typeface="+mn-cs"/>
              </a:rPr>
              <a:t>Specifikimet për punë </a:t>
            </a:r>
            <a:endParaRPr lang="sq-AL" altLang="en-US" sz="2800" b="1" kern="1200" dirty="0">
              <a:latin typeface="Verdana" pitchFamily="34" charset="0"/>
              <a:ea typeface="+mn-ea"/>
              <a:cs typeface="+mn-cs"/>
            </a:endParaRPr>
          </a:p>
        </p:txBody>
      </p:sp>
    </p:spTree>
    <p:extLst>
      <p:ext uri="{BB962C8B-B14F-4D97-AF65-F5344CB8AC3E}">
        <p14:creationId xmlns:p14="http://schemas.microsoft.com/office/powerpoint/2010/main" val="423652880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79512" y="1124744"/>
            <a:ext cx="8784976" cy="5112169"/>
          </a:xfrm>
          <a:prstGeom prst="rect">
            <a:avLst/>
          </a:prstGeom>
        </p:spPr>
        <p:txBody>
          <a:bodyPr wrap="square">
            <a:spAutoFit/>
          </a:bodyPr>
          <a:lstStyle/>
          <a:p>
            <a:pPr algn="just">
              <a:spcBef>
                <a:spcPts val="600"/>
              </a:spcBef>
            </a:pPr>
            <a:endParaRPr lang="en-US" sz="2200" dirty="0">
              <a:solidFill>
                <a:srgbClr val="000000"/>
              </a:solidFill>
              <a:ea typeface="Verdana" panose="020B0604030504040204" pitchFamily="34" charset="0"/>
              <a:cs typeface="Verdana" panose="020B0604030504040204" pitchFamily="34" charset="0"/>
            </a:endParaRPr>
          </a:p>
          <a:p>
            <a:pPr algn="just">
              <a:spcBef>
                <a:spcPts val="600"/>
              </a:spcBef>
            </a:pPr>
            <a:endParaRPr lang="en-US" sz="2200" dirty="0">
              <a:solidFill>
                <a:srgbClr val="000000"/>
              </a:solidFill>
              <a:ea typeface="Verdana" panose="020B0604030504040204" pitchFamily="34" charset="0"/>
              <a:cs typeface="Verdana" panose="020B0604030504040204" pitchFamily="34" charset="0"/>
            </a:endParaRPr>
          </a:p>
          <a:p>
            <a:pPr algn="just">
              <a:spcBef>
                <a:spcPts val="600"/>
              </a:spcBef>
            </a:pPr>
            <a:r>
              <a:rPr lang="sq-AL" sz="2200" dirty="0">
                <a:solidFill>
                  <a:srgbClr val="000000"/>
                </a:solidFill>
                <a:ea typeface="Verdana" panose="020B0604030504040204" pitchFamily="34" charset="0"/>
                <a:cs typeface="Verdana" panose="020B0604030504040204" pitchFamily="34" charset="0"/>
              </a:rPr>
              <a:t>Përveç karakteristikave teknike të punimeve të </a:t>
            </a:r>
            <a:r>
              <a:rPr lang="sq-AL" sz="2200" dirty="0" err="1">
                <a:solidFill>
                  <a:srgbClr val="000000"/>
                </a:solidFill>
                <a:ea typeface="Verdana" panose="020B0604030504040204" pitchFamily="34" charset="0"/>
                <a:cs typeface="Verdana" panose="020B0604030504040204" pitchFamily="34" charset="0"/>
              </a:rPr>
              <a:t>prokuruara</a:t>
            </a:r>
            <a:r>
              <a:rPr lang="sq-AL" sz="2200" dirty="0">
                <a:solidFill>
                  <a:srgbClr val="000000"/>
                </a:solidFill>
                <a:ea typeface="Verdana" panose="020B0604030504040204" pitchFamily="34" charset="0"/>
                <a:cs typeface="Verdana" panose="020B0604030504040204" pitchFamily="34" charset="0"/>
              </a:rPr>
              <a:t>, specifikimet duhet të përfshijnë aspekte si:</a:t>
            </a:r>
          </a:p>
          <a:p>
            <a:pPr marL="342900" indent="-342900" algn="just"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Specifikimet për të gjitha materialet </a:t>
            </a:r>
            <a:r>
              <a:rPr lang="sq-AL" sz="2200" dirty="0">
                <a:ea typeface="Verdana" panose="020B0604030504040204" pitchFamily="34" charset="0"/>
                <a:cs typeface="Verdana" panose="020B0604030504040204" pitchFamily="34" charset="0"/>
              </a:rPr>
              <a:t>dhe makineritë që do të përdoren për ekzekutimin e punimeve;</a:t>
            </a:r>
          </a:p>
          <a:p>
            <a:pPr marL="342900" indent="-342900" algn="just"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Qasja në vend;</a:t>
            </a:r>
          </a:p>
          <a:p>
            <a:pPr marL="342900" indent="-342900" algn="just" eaLnBrk="0" hangingPunct="0">
              <a:lnSpc>
                <a:spcPct val="90000"/>
              </a:lnSpc>
              <a:spcBef>
                <a:spcPts val="12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Përcaktimi i objekteve në vend n</a:t>
            </a:r>
            <a:r>
              <a:rPr lang="en-US" sz="2200" dirty="0">
                <a:ea typeface="Verdana" panose="020B0604030504040204" pitchFamily="34" charset="0"/>
                <a:cs typeface="Verdana" panose="020B0604030504040204" pitchFamily="34" charset="0"/>
              </a:rPr>
              <a:t>ë </a:t>
            </a:r>
            <a:r>
              <a:rPr lang="sq-AL" sz="2200" dirty="0">
                <a:ea typeface="Verdana" panose="020B0604030504040204" pitchFamily="34" charset="0"/>
                <a:cs typeface="Verdana" panose="020B0604030504040204" pitchFamily="34" charset="0"/>
              </a:rPr>
              <a:t>dispozicion dhe </a:t>
            </a:r>
            <a:r>
              <a:rPr lang="sq-AL" sz="2200" b="1" dirty="0">
                <a:ea typeface="Verdana" panose="020B0604030504040204" pitchFamily="34" charset="0"/>
                <a:cs typeface="Verdana" panose="020B0604030504040204" pitchFamily="34" charset="0"/>
              </a:rPr>
              <a:t>ndarja e përgjegjësive</a:t>
            </a:r>
            <a:r>
              <a:rPr lang="sq-AL" sz="2200" dirty="0">
                <a:ea typeface="Verdana" panose="020B0604030504040204" pitchFamily="34" charset="0"/>
                <a:cs typeface="Verdana" panose="020B0604030504040204" pitchFamily="34" charset="0"/>
              </a:rPr>
              <a:t> ndërmjet ofertuesit dhe AK-së për menaxhimin e lokacionit;</a:t>
            </a:r>
          </a:p>
          <a:p>
            <a:pPr marL="342900" indent="-342900" algn="just"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Kushtet e instalimit, </a:t>
            </a:r>
            <a:r>
              <a:rPr lang="sq-AL" sz="2200" b="1" dirty="0" err="1">
                <a:ea typeface="Verdana" panose="020B0604030504040204" pitchFamily="34" charset="0"/>
                <a:cs typeface="Verdana" panose="020B0604030504040204" pitchFamily="34" charset="0"/>
              </a:rPr>
              <a:t>komisionimit</a:t>
            </a:r>
            <a:r>
              <a:rPr lang="sq-AL" sz="2200" b="1" dirty="0">
                <a:ea typeface="Verdana" panose="020B0604030504040204" pitchFamily="34" charset="0"/>
                <a:cs typeface="Verdana" panose="020B0604030504040204" pitchFamily="34" charset="0"/>
              </a:rPr>
              <a:t> dhe dorëzimit </a:t>
            </a:r>
            <a:r>
              <a:rPr lang="sq-AL" sz="2200" dirty="0">
                <a:ea typeface="Verdana" panose="020B0604030504040204" pitchFamily="34" charset="0"/>
                <a:cs typeface="Verdana" panose="020B0604030504040204" pitchFamily="34" charset="0"/>
              </a:rPr>
              <a:t>para se t</a:t>
            </a:r>
            <a:r>
              <a:rPr lang="en-US" sz="2200" dirty="0">
                <a:ea typeface="Verdana" panose="020B0604030504040204" pitchFamily="34" charset="0"/>
                <a:cs typeface="Verdana" panose="020B0604030504040204" pitchFamily="34" charset="0"/>
              </a:rPr>
              <a:t>ë</a:t>
            </a:r>
            <a:r>
              <a:rPr lang="sq-AL" sz="2200" dirty="0">
                <a:ea typeface="Verdana" panose="020B0604030504040204" pitchFamily="34" charset="0"/>
                <a:cs typeface="Verdana" panose="020B0604030504040204" pitchFamily="34" charset="0"/>
              </a:rPr>
              <a:t> konsiderohet e plotë puna;</a:t>
            </a:r>
          </a:p>
          <a:p>
            <a:pPr marL="342900" indent="-342900" algn="just"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Ndarja e riskut dhe përgjegjësisë</a:t>
            </a:r>
            <a:r>
              <a:rPr lang="sq-AL" sz="2200" dirty="0">
                <a:ea typeface="Verdana" panose="020B0604030504040204" pitchFamily="34" charset="0"/>
                <a:cs typeface="Verdana" panose="020B0604030504040204" pitchFamily="34" charset="0"/>
              </a:rPr>
              <a:t> ndërmjet ofertuesit dhe AK-së.</a:t>
            </a:r>
          </a:p>
        </p:txBody>
      </p:sp>
      <p:sp>
        <p:nvSpPr>
          <p:cNvPr id="3" name="Rectangle 1026"/>
          <p:cNvSpPr txBox="1">
            <a:spLocks noChangeArrowheads="1"/>
          </p:cNvSpPr>
          <p:nvPr/>
        </p:nvSpPr>
        <p:spPr>
          <a:xfrm>
            <a:off x="467544" y="479307"/>
            <a:ext cx="682109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solidFill>
                  <a:srgbClr val="002060"/>
                </a:solidFill>
                <a:latin typeface="Verdana" pitchFamily="34" charset="0"/>
                <a:ea typeface="+mn-ea"/>
                <a:cs typeface="+mn-cs"/>
              </a:rPr>
              <a:t>Specifikimet për punë </a:t>
            </a:r>
            <a:r>
              <a:rPr lang="en-US" altLang="en-US" sz="2800" b="1" dirty="0">
                <a:solidFill>
                  <a:schemeClr val="bg2">
                    <a:lumMod val="40000"/>
                    <a:lumOff val="60000"/>
                  </a:schemeClr>
                </a:solidFill>
                <a:latin typeface="Verdana" pitchFamily="34" charset="0"/>
                <a:ea typeface="+mn-ea"/>
                <a:cs typeface="+mn-cs"/>
              </a:rPr>
              <a:t>(</a:t>
            </a:r>
            <a:r>
              <a:rPr lang="en-US" altLang="en-US" sz="2800" b="1" dirty="0" err="1">
                <a:solidFill>
                  <a:schemeClr val="bg2">
                    <a:lumMod val="40000"/>
                    <a:lumOff val="60000"/>
                  </a:schemeClr>
                </a:solidFill>
                <a:latin typeface="Verdana" pitchFamily="34" charset="0"/>
                <a:ea typeface="+mn-ea"/>
                <a:cs typeface="+mn-cs"/>
              </a:rPr>
              <a:t>vazhdim</a:t>
            </a:r>
            <a:r>
              <a:rPr lang="en-US" altLang="en-US" sz="2800" b="1" dirty="0">
                <a:solidFill>
                  <a:schemeClr val="bg2">
                    <a:lumMod val="40000"/>
                    <a:lumOff val="60000"/>
                  </a:schemeClr>
                </a:solidFill>
                <a:latin typeface="Verdana" pitchFamily="34" charset="0"/>
                <a:ea typeface="+mn-ea"/>
                <a:cs typeface="+mn-cs"/>
              </a:rPr>
              <a:t>)</a:t>
            </a:r>
            <a:endParaRPr lang="sq-AL" altLang="en-US" sz="2800" b="1" dirty="0">
              <a:solidFill>
                <a:schemeClr val="bg2">
                  <a:lumMod val="40000"/>
                  <a:lumOff val="60000"/>
                </a:schemeClr>
              </a:solidFill>
              <a:latin typeface="Verdana" pitchFamily="34" charset="0"/>
              <a:ea typeface="+mn-ea"/>
              <a:cs typeface="+mn-cs"/>
            </a:endParaRPr>
          </a:p>
        </p:txBody>
      </p:sp>
    </p:spTree>
    <p:extLst>
      <p:ext uri="{BB962C8B-B14F-4D97-AF65-F5344CB8AC3E}">
        <p14:creationId xmlns:p14="http://schemas.microsoft.com/office/powerpoint/2010/main" val="2657958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1143000" y="2492375"/>
            <a:ext cx="6511581"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3200" b="1" dirty="0">
                <a:solidFill>
                  <a:srgbClr val="FFFFFF"/>
                </a:solidFill>
              </a:rPr>
              <a:t>      </a:t>
            </a:r>
          </a:p>
          <a:p>
            <a:pPr algn="ctr" eaLnBrk="1" hangingPunct="1"/>
            <a:r>
              <a:rPr lang="en-US" altLang="en-US" sz="3200" b="1" dirty="0">
                <a:solidFill>
                  <a:schemeClr val="bg1"/>
                </a:solidFill>
                <a:latin typeface="Arial" charset="0"/>
                <a:cs typeface="Arial" charset="0"/>
              </a:rPr>
              <a:t> </a:t>
            </a:r>
            <a:r>
              <a:rPr lang="sq-AL" altLang="en-US" sz="3200" b="1" dirty="0">
                <a:latin typeface="Arial" charset="0"/>
                <a:cs typeface="Arial" charset="0"/>
              </a:rPr>
              <a:t>Specifikimet për shërbime </a:t>
            </a:r>
            <a:endParaRPr lang="sq-AL" altLang="en-US" sz="3200" b="1" dirty="0"/>
          </a:p>
        </p:txBody>
      </p:sp>
    </p:spTree>
    <p:extLst>
      <p:ext uri="{BB962C8B-B14F-4D97-AF65-F5344CB8AC3E}">
        <p14:creationId xmlns:p14="http://schemas.microsoft.com/office/powerpoint/2010/main" val="206031433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79307"/>
            <a:ext cx="548259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latin typeface="Verdana" pitchFamily="34" charset="0"/>
                <a:ea typeface="+mn-ea"/>
                <a:cs typeface="+mn-cs"/>
              </a:rPr>
              <a:t>Specifikimet për shërbime</a:t>
            </a:r>
            <a:endParaRPr lang="sq-AL" altLang="en-US" sz="2800" b="1" kern="1200" dirty="0">
              <a:latin typeface="Verdana" pitchFamily="34" charset="0"/>
              <a:ea typeface="+mn-ea"/>
              <a:cs typeface="+mn-cs"/>
            </a:endParaRPr>
          </a:p>
        </p:txBody>
      </p:sp>
      <p:sp>
        <p:nvSpPr>
          <p:cNvPr id="3" name="Rectangle 2"/>
          <p:cNvSpPr/>
          <p:nvPr/>
        </p:nvSpPr>
        <p:spPr>
          <a:xfrm>
            <a:off x="179512" y="980728"/>
            <a:ext cx="8784976" cy="5398401"/>
          </a:xfrm>
          <a:prstGeom prst="rect">
            <a:avLst/>
          </a:prstGeom>
          <a:solidFill>
            <a:schemeClr val="bg1"/>
          </a:solidFill>
        </p:spPr>
        <p:txBody>
          <a:bodyPr wrap="square">
            <a:spAutoFit/>
          </a:bodyPr>
          <a:lstStyle/>
          <a:p>
            <a:pPr>
              <a:spcBef>
                <a:spcPts val="600"/>
              </a:spcBef>
            </a:pPr>
            <a:endParaRPr lang="en-US" sz="2200" dirty="0">
              <a:solidFill>
                <a:srgbClr val="000000"/>
              </a:solidFill>
              <a:ea typeface="Verdana" panose="020B0604030504040204" pitchFamily="34" charset="0"/>
              <a:cs typeface="Verdana" panose="020B0604030504040204" pitchFamily="34" charset="0"/>
            </a:endParaRPr>
          </a:p>
          <a:p>
            <a:pPr>
              <a:spcBef>
                <a:spcPts val="600"/>
              </a:spcBef>
            </a:pPr>
            <a:r>
              <a:rPr lang="sq-AL" sz="2200" dirty="0">
                <a:solidFill>
                  <a:srgbClr val="000000"/>
                </a:solidFill>
                <a:ea typeface="Verdana" panose="020B0604030504040204" pitchFamily="34" charset="0"/>
                <a:cs typeface="Verdana" panose="020B0604030504040204" pitchFamily="34" charset="0"/>
              </a:rPr>
              <a:t>Shërbimet - </a:t>
            </a:r>
            <a:r>
              <a:rPr lang="sq-AL" sz="2200" dirty="0" err="1">
                <a:solidFill>
                  <a:srgbClr val="000000"/>
                </a:solidFill>
                <a:ea typeface="Verdana" panose="020B0604030504040204" pitchFamily="34" charset="0"/>
                <a:cs typeface="Verdana" panose="020B0604030504040204" pitchFamily="34" charset="0"/>
              </a:rPr>
              <a:t>konsulence</a:t>
            </a:r>
            <a:r>
              <a:rPr lang="sq-AL" sz="2200" dirty="0">
                <a:solidFill>
                  <a:srgbClr val="000000"/>
                </a:solidFill>
                <a:ea typeface="Verdana" panose="020B0604030504040204" pitchFamily="34" charset="0"/>
                <a:cs typeface="Verdana" panose="020B0604030504040204" pitchFamily="34" charset="0"/>
              </a:rPr>
              <a:t>, për shembull - si mallrat ose punimet, janë të nevojshme për të plotësuar nevojat specifike, dhe specifikimet duhet të shkruhen në një </a:t>
            </a:r>
            <a:r>
              <a:rPr lang="sq-AL" sz="2200" dirty="0">
                <a:ea typeface="Verdana" panose="020B0604030504040204" pitchFamily="34" charset="0"/>
                <a:cs typeface="Verdana" panose="020B0604030504040204" pitchFamily="34" charset="0"/>
              </a:rPr>
              <a:t>mënyrë që </a:t>
            </a:r>
            <a:r>
              <a:rPr lang="sq-AL" sz="2200" b="1" dirty="0">
                <a:ea typeface="Verdana" panose="020B0604030504040204" pitchFamily="34" charset="0"/>
                <a:cs typeface="Verdana" panose="020B0604030504040204" pitchFamily="34" charset="0"/>
              </a:rPr>
              <a:t>prodhimi i dhënë nga shërbimi është i matshëm.</a:t>
            </a:r>
          </a:p>
          <a:p>
            <a:pPr>
              <a:spcBef>
                <a:spcPts val="600"/>
              </a:spcBef>
            </a:pPr>
            <a:r>
              <a:rPr lang="sq-AL" sz="2200" dirty="0">
                <a:solidFill>
                  <a:srgbClr val="000000"/>
                </a:solidFill>
                <a:ea typeface="Verdana" panose="020B0604030504040204" pitchFamily="34" charset="0"/>
                <a:cs typeface="Verdana" panose="020B0604030504040204" pitchFamily="34" charset="0"/>
              </a:rPr>
              <a:t>Megjithatë, </a:t>
            </a:r>
            <a:r>
              <a:rPr lang="sq-AL" sz="2200" b="1" dirty="0">
                <a:ea typeface="Verdana" panose="020B0604030504040204" pitchFamily="34" charset="0"/>
                <a:cs typeface="Verdana" panose="020B0604030504040204" pitchFamily="34" charset="0"/>
              </a:rPr>
              <a:t>një shërbim ka një natyrë t</a:t>
            </a:r>
            <a:r>
              <a:rPr lang="en-US" sz="2200" b="1" dirty="0">
                <a:ea typeface="Verdana" panose="020B0604030504040204" pitchFamily="34" charset="0"/>
                <a:cs typeface="Verdana" panose="020B0604030504040204" pitchFamily="34" charset="0"/>
              </a:rPr>
              <a:t>ë</a:t>
            </a:r>
            <a:r>
              <a:rPr lang="sq-AL" sz="2200" b="1" dirty="0">
                <a:ea typeface="Verdana" panose="020B0604030504040204" pitchFamily="34" charset="0"/>
                <a:cs typeface="Verdana" panose="020B0604030504040204" pitchFamily="34" charset="0"/>
              </a:rPr>
              <a:t> pakapshme, </a:t>
            </a:r>
            <a:r>
              <a:rPr lang="sq-AL" sz="2200" dirty="0">
                <a:solidFill>
                  <a:srgbClr val="000000"/>
                </a:solidFill>
                <a:ea typeface="Verdana" panose="020B0604030504040204" pitchFamily="34" charset="0"/>
                <a:cs typeface="Verdana" panose="020B0604030504040204" pitchFamily="34" charset="0"/>
              </a:rPr>
              <a:t>që e bën më të vështirë për të specifikuar dhe madje edhe më të vështirë për të matur dhe kështu specifikimi i saj duhet të marrë parasysh se: </a:t>
            </a:r>
            <a:r>
              <a:rPr lang="sq-AL" sz="2200" dirty="0">
                <a:ea typeface="Verdana" panose="020B0604030504040204" pitchFamily="34" charset="0"/>
                <a:cs typeface="Verdana" panose="020B0604030504040204" pitchFamily="34" charset="0"/>
              </a:rPr>
              <a:t>	</a:t>
            </a:r>
          </a:p>
          <a:p>
            <a:pPr marL="342900" indent="-342900" eaLnBrk="0" hangingPunct="0">
              <a:lnSpc>
                <a:spcPct val="90000"/>
              </a:lnSpc>
              <a:spcBef>
                <a:spcPts val="12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Shërbimet përfshijnë </a:t>
            </a:r>
            <a:r>
              <a:rPr lang="sq-AL" sz="2200" b="1" dirty="0">
                <a:ea typeface="Verdana" panose="020B0604030504040204" pitchFamily="34" charset="0"/>
                <a:cs typeface="Verdana" panose="020B0604030504040204" pitchFamily="34" charset="0"/>
              </a:rPr>
              <a:t>kryerjen e aktiviteteve apo detyrave</a:t>
            </a:r>
            <a:r>
              <a:rPr lang="sq-AL" sz="2200" dirty="0">
                <a:ea typeface="Verdana" panose="020B0604030504040204" pitchFamily="34" charset="0"/>
                <a:cs typeface="Verdana" panose="020B0604030504040204" pitchFamily="34" charset="0"/>
              </a:rPr>
              <a:t>, ndonjëherë n</a:t>
            </a:r>
            <a:r>
              <a:rPr lang="en-US" sz="2200" dirty="0">
                <a:ea typeface="Verdana" panose="020B0604030504040204" pitchFamily="34" charset="0"/>
                <a:cs typeface="Verdana" panose="020B0604030504040204" pitchFamily="34" charset="0"/>
              </a:rPr>
              <a:t>ë</a:t>
            </a:r>
            <a:r>
              <a:rPr lang="sq-AL" sz="2200" dirty="0">
                <a:ea typeface="Verdana" panose="020B0604030504040204" pitchFamily="34" charset="0"/>
                <a:cs typeface="Verdana" panose="020B0604030504040204" pitchFamily="34" charset="0"/>
              </a:rPr>
              <a:t> </a:t>
            </a:r>
            <a:r>
              <a:rPr lang="sq-AL" sz="2200" b="1" dirty="0">
                <a:ea typeface="Verdana" panose="020B0604030504040204" pitchFamily="34" charset="0"/>
                <a:cs typeface="Verdana" panose="020B0604030504040204" pitchFamily="34" charset="0"/>
              </a:rPr>
              <a:t>periudha të gjata kohore;</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Shërbimet nuk mund të jenë në pronësi </a:t>
            </a:r>
            <a:r>
              <a:rPr lang="sq-AL" sz="2200" dirty="0">
                <a:ea typeface="Verdana" panose="020B0604030504040204" pitchFamily="34" charset="0"/>
                <a:cs typeface="Verdana" panose="020B0604030504040204" pitchFamily="34" charset="0"/>
              </a:rPr>
              <a:t>si një produkt dhe </a:t>
            </a:r>
            <a:r>
              <a:rPr lang="sq-AL" sz="2200" b="1" dirty="0">
                <a:ea typeface="Verdana" panose="020B0604030504040204" pitchFamily="34" charset="0"/>
                <a:cs typeface="Verdana" panose="020B0604030504040204" pitchFamily="34" charset="0"/>
              </a:rPr>
              <a:t>nuk mund të ruhen;</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Mostrat e shërbimeve nuk mund të shihen </a:t>
            </a:r>
            <a:r>
              <a:rPr lang="sq-AL" sz="2200" dirty="0">
                <a:ea typeface="Verdana" panose="020B0604030504040204" pitchFamily="34" charset="0"/>
                <a:cs typeface="Verdana" panose="020B0604030504040204" pitchFamily="34" charset="0"/>
              </a:rPr>
              <a:t>para se të blihen;</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Shërbimet ofrohen nga njerëzit. </a:t>
            </a:r>
          </a:p>
        </p:txBody>
      </p:sp>
    </p:spTree>
    <p:extLst>
      <p:ext uri="{BB962C8B-B14F-4D97-AF65-F5344CB8AC3E}">
        <p14:creationId xmlns:p14="http://schemas.microsoft.com/office/powerpoint/2010/main" val="318071775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71492"/>
            <a:ext cx="852405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latin typeface="Verdana" pitchFamily="34" charset="0"/>
                <a:ea typeface="+mn-ea"/>
                <a:cs typeface="+mn-cs"/>
              </a:rPr>
              <a:t>Specifikimet për</a:t>
            </a:r>
            <a:r>
              <a:rPr lang="en-US" altLang="en-US" sz="2800" b="1" dirty="0">
                <a:latin typeface="Verdana" pitchFamily="34" charset="0"/>
                <a:ea typeface="+mn-ea"/>
                <a:cs typeface="+mn-cs"/>
              </a:rPr>
              <a:t> </a:t>
            </a:r>
            <a:r>
              <a:rPr lang="sq-AL" altLang="en-US" sz="2800" b="1" dirty="0">
                <a:latin typeface="Verdana" pitchFamily="34" charset="0"/>
                <a:ea typeface="+mn-ea"/>
                <a:cs typeface="+mn-cs"/>
              </a:rPr>
              <a:t>shërbime</a:t>
            </a:r>
            <a:r>
              <a:rPr lang="en-US" altLang="en-US" sz="2800" b="1" dirty="0">
                <a:latin typeface="Verdana" pitchFamily="34" charset="0"/>
                <a:ea typeface="+mn-ea"/>
                <a:cs typeface="+mn-cs"/>
              </a:rPr>
              <a:t> </a:t>
            </a:r>
            <a:r>
              <a:rPr lang="en-US" altLang="en-US" sz="2800" b="1" dirty="0">
                <a:solidFill>
                  <a:schemeClr val="bg2">
                    <a:lumMod val="40000"/>
                    <a:lumOff val="60000"/>
                  </a:schemeClr>
                </a:solidFill>
                <a:latin typeface="Verdana" pitchFamily="34" charset="0"/>
                <a:ea typeface="+mn-ea"/>
                <a:cs typeface="+mn-cs"/>
              </a:rPr>
              <a:t>(</a:t>
            </a:r>
            <a:r>
              <a:rPr lang="en-US" altLang="en-US" sz="2800" b="1" dirty="0" err="1">
                <a:solidFill>
                  <a:schemeClr val="bg2">
                    <a:lumMod val="40000"/>
                    <a:lumOff val="60000"/>
                  </a:schemeClr>
                </a:solidFill>
                <a:latin typeface="Verdana" pitchFamily="34" charset="0"/>
                <a:ea typeface="+mn-ea"/>
                <a:cs typeface="+mn-cs"/>
              </a:rPr>
              <a:t>vazhdim</a:t>
            </a:r>
            <a:r>
              <a:rPr lang="en-US" altLang="en-US" sz="2800" b="1" dirty="0">
                <a:solidFill>
                  <a:schemeClr val="bg2">
                    <a:lumMod val="40000"/>
                    <a:lumOff val="60000"/>
                  </a:schemeClr>
                </a:solidFill>
                <a:latin typeface="Verdana" pitchFamily="34" charset="0"/>
                <a:ea typeface="+mn-ea"/>
                <a:cs typeface="+mn-cs"/>
              </a:rPr>
              <a:t>)</a:t>
            </a:r>
            <a:endParaRPr lang="sq-AL" altLang="en-US" sz="2800" b="1" dirty="0">
              <a:solidFill>
                <a:schemeClr val="bg2">
                  <a:lumMod val="40000"/>
                  <a:lumOff val="60000"/>
                </a:schemeClr>
              </a:solidFill>
              <a:latin typeface="Verdana" pitchFamily="34" charset="0"/>
              <a:ea typeface="+mn-ea"/>
              <a:cs typeface="+mn-cs"/>
            </a:endParaRPr>
          </a:p>
        </p:txBody>
      </p:sp>
      <p:sp>
        <p:nvSpPr>
          <p:cNvPr id="3" name="Rectangle 2"/>
          <p:cNvSpPr/>
          <p:nvPr/>
        </p:nvSpPr>
        <p:spPr>
          <a:xfrm>
            <a:off x="251520" y="1052736"/>
            <a:ext cx="8640960" cy="4998291"/>
          </a:xfrm>
          <a:prstGeom prst="rect">
            <a:avLst/>
          </a:prstGeom>
        </p:spPr>
        <p:txBody>
          <a:bodyPr wrap="square">
            <a:spAutoFit/>
          </a:bodyPr>
          <a:lstStyle/>
          <a:p>
            <a:endParaRPr lang="en-US" sz="2400" dirty="0">
              <a:solidFill>
                <a:srgbClr val="000000"/>
              </a:solidFill>
              <a:ea typeface="Verdana" panose="020B0604030504040204" pitchFamily="34" charset="0"/>
              <a:cs typeface="Verdana" panose="020B0604030504040204" pitchFamily="34" charset="0"/>
            </a:endParaRPr>
          </a:p>
          <a:p>
            <a:r>
              <a:rPr lang="sq-AL" sz="2400" dirty="0">
                <a:solidFill>
                  <a:srgbClr val="000000"/>
                </a:solidFill>
                <a:ea typeface="Verdana" panose="020B0604030504040204" pitchFamily="34" charset="0"/>
                <a:cs typeface="Verdana" panose="020B0604030504040204" pitchFamily="34" charset="0"/>
              </a:rPr>
              <a:t>Dallimet në natyrën e shërbimeve, në krahasim me mallrat ose punët, kane implikime në specifikimet, të cilat duhet të mbulojnë aspekte të tilla si:</a:t>
            </a:r>
          </a:p>
          <a:p>
            <a:pPr marL="342900" indent="-342900" eaLnBrk="0" hangingPunct="0">
              <a:lnSpc>
                <a:spcPct val="90000"/>
              </a:lnSpc>
              <a:spcBef>
                <a:spcPts val="1200"/>
              </a:spcBef>
              <a:buClr>
                <a:schemeClr val="bg2"/>
              </a:buClr>
              <a:buSzPct val="75000"/>
              <a:buFont typeface="Wingdings" pitchFamily="2" charset="2"/>
              <a:buChar char="n"/>
            </a:pPr>
            <a:r>
              <a:rPr lang="sq-AL" sz="2400" b="1" dirty="0">
                <a:ea typeface="Verdana" panose="020B0604030504040204" pitchFamily="34" charset="0"/>
                <a:cs typeface="Verdana" panose="020B0604030504040204" pitchFamily="34" charset="0"/>
              </a:rPr>
              <a:t>Përshkrimin</a:t>
            </a:r>
            <a:r>
              <a:rPr lang="sq-AL" sz="2400" dirty="0">
                <a:ea typeface="Verdana" panose="020B0604030504040204" pitchFamily="34" charset="0"/>
                <a:cs typeface="Verdana" panose="020B0604030504040204" pitchFamily="34" charset="0"/>
              </a:rPr>
              <a:t> e detajuar të shërbimeve që do të ofrohen;</a:t>
            </a:r>
          </a:p>
          <a:p>
            <a:pPr marL="342900" indent="-342900" eaLnBrk="0" hangingPunct="0">
              <a:lnSpc>
                <a:spcPct val="90000"/>
              </a:lnSpc>
              <a:spcBef>
                <a:spcPts val="1200"/>
              </a:spcBef>
              <a:buClr>
                <a:schemeClr val="bg2"/>
              </a:buClr>
              <a:buSzPct val="75000"/>
              <a:buFont typeface="Wingdings" pitchFamily="2" charset="2"/>
              <a:buChar char="n"/>
            </a:pPr>
            <a:r>
              <a:rPr lang="sq-AL" sz="2400" b="1" dirty="0">
                <a:ea typeface="Verdana" panose="020B0604030504040204" pitchFamily="34" charset="0"/>
                <a:cs typeface="Verdana" panose="020B0604030504040204" pitchFamily="34" charset="0"/>
              </a:rPr>
              <a:t>Kohen, kohëzgjatjen dhe vendin </a:t>
            </a:r>
            <a:r>
              <a:rPr lang="sq-AL" sz="2400" dirty="0">
                <a:ea typeface="Verdana" panose="020B0604030504040204" pitchFamily="34" charset="0"/>
                <a:cs typeface="Verdana" panose="020B0604030504040204" pitchFamily="34" charset="0"/>
              </a:rPr>
              <a:t>e ofrimit të shërbimeve;</a:t>
            </a:r>
          </a:p>
          <a:p>
            <a:pPr marL="342900" indent="-342900" eaLnBrk="0" hangingPunct="0">
              <a:lnSpc>
                <a:spcPct val="90000"/>
              </a:lnSpc>
              <a:spcBef>
                <a:spcPts val="1200"/>
              </a:spcBef>
              <a:buClr>
                <a:schemeClr val="bg2"/>
              </a:buClr>
              <a:buSzPct val="75000"/>
              <a:buFont typeface="Wingdings" pitchFamily="2" charset="2"/>
              <a:buChar char="n"/>
            </a:pPr>
            <a:r>
              <a:rPr lang="sq-AL" sz="2400" b="1" dirty="0">
                <a:ea typeface="Verdana" panose="020B0604030504040204" pitchFamily="34" charset="0"/>
                <a:cs typeface="Verdana" panose="020B0604030504040204" pitchFamily="34" charset="0"/>
              </a:rPr>
              <a:t>Koha e nevojshme e reagimit </a:t>
            </a:r>
            <a:r>
              <a:rPr lang="sq-AL" sz="2400" dirty="0">
                <a:ea typeface="Verdana" panose="020B0604030504040204" pitchFamily="34" charset="0"/>
                <a:cs typeface="Verdana" panose="020B0604030504040204" pitchFamily="34" charset="0"/>
              </a:rPr>
              <a:t>për ofrimin e shërbimeve; </a:t>
            </a:r>
          </a:p>
          <a:p>
            <a:pPr marL="342900" indent="-342900" eaLnBrk="0" hangingPunct="0">
              <a:lnSpc>
                <a:spcPct val="90000"/>
              </a:lnSpc>
              <a:spcBef>
                <a:spcPts val="12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Dokumentacioni i nevojshëm në formë të </a:t>
            </a:r>
            <a:r>
              <a:rPr lang="sq-AL" sz="2400" b="1" dirty="0">
                <a:ea typeface="Verdana" panose="020B0604030504040204" pitchFamily="34" charset="0"/>
                <a:cs typeface="Verdana" panose="020B0604030504040204" pitchFamily="34" charset="0"/>
              </a:rPr>
              <a:t>rezultateve dhe / ose raportit te progresit;</a:t>
            </a:r>
          </a:p>
          <a:p>
            <a:pPr marL="342900" indent="-342900" eaLnBrk="0" hangingPunct="0">
              <a:lnSpc>
                <a:spcPct val="90000"/>
              </a:lnSpc>
              <a:spcBef>
                <a:spcPts val="1200"/>
              </a:spcBef>
              <a:buClr>
                <a:schemeClr val="bg2"/>
              </a:buClr>
              <a:buSzPct val="75000"/>
              <a:buFont typeface="Wingdings" pitchFamily="2" charset="2"/>
              <a:buChar char="n"/>
            </a:pPr>
            <a:r>
              <a:rPr lang="sq-AL" sz="2400" b="1" dirty="0">
                <a:ea typeface="Verdana" panose="020B0604030504040204" pitchFamily="34" charset="0"/>
                <a:cs typeface="Verdana" panose="020B0604030504040204" pitchFamily="34" charset="0"/>
              </a:rPr>
              <a:t>Procedurat e hollësishme dhe përgjegjësitë </a:t>
            </a:r>
            <a:r>
              <a:rPr lang="sq-AL" sz="2400" dirty="0">
                <a:ea typeface="Verdana" panose="020B0604030504040204" pitchFamily="34" charset="0"/>
                <a:cs typeface="Verdana" panose="020B0604030504040204" pitchFamily="34" charset="0"/>
              </a:rPr>
              <a:t>për mbikëqyrjen, pranimin e rezultateve dhe përfundimin e kontratës. </a:t>
            </a:r>
          </a:p>
        </p:txBody>
      </p:sp>
    </p:spTree>
    <p:extLst>
      <p:ext uri="{BB962C8B-B14F-4D97-AF65-F5344CB8AC3E}">
        <p14:creationId xmlns:p14="http://schemas.microsoft.com/office/powerpoint/2010/main" val="42158852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79307"/>
            <a:ext cx="518603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kern="1200" dirty="0">
                <a:latin typeface="Verdana" pitchFamily="34" charset="0"/>
                <a:ea typeface="+mn-ea"/>
                <a:cs typeface="+mn-cs"/>
              </a:rPr>
              <a:t>Termat e Referencës- TR</a:t>
            </a:r>
          </a:p>
        </p:txBody>
      </p:sp>
      <p:sp>
        <p:nvSpPr>
          <p:cNvPr id="3" name="Rectangle 2"/>
          <p:cNvSpPr/>
          <p:nvPr/>
        </p:nvSpPr>
        <p:spPr>
          <a:xfrm>
            <a:off x="179512" y="980728"/>
            <a:ext cx="8784976" cy="5795433"/>
          </a:xfrm>
          <a:prstGeom prst="rect">
            <a:avLst/>
          </a:prstGeom>
          <a:solidFill>
            <a:schemeClr val="bg1"/>
          </a:solidFill>
        </p:spPr>
        <p:txBody>
          <a:bodyPr wrap="square">
            <a:spAutoFit/>
          </a:bodyPr>
          <a:lstStyle/>
          <a:p>
            <a:pPr>
              <a:spcBef>
                <a:spcPts val="600"/>
              </a:spcBef>
            </a:pPr>
            <a:endParaRPr lang="en-US" sz="2200" dirty="0">
              <a:ea typeface="Verdana" panose="020B0604030504040204" pitchFamily="34" charset="0"/>
              <a:cs typeface="Verdana" panose="020B0604030504040204" pitchFamily="34" charset="0"/>
            </a:endParaRPr>
          </a:p>
          <a:p>
            <a:pPr>
              <a:spcBef>
                <a:spcPts val="600"/>
              </a:spcBef>
            </a:pPr>
            <a:r>
              <a:rPr lang="sq-AL" sz="2200" dirty="0">
                <a:ea typeface="Verdana" panose="020B0604030504040204" pitchFamily="34" charset="0"/>
                <a:cs typeface="Verdana" panose="020B0604030504040204" pitchFamily="34" charset="0"/>
              </a:rPr>
              <a:t>Shpesh specifikimet e shërbimeve janë të shprehura në Termat e Referencës, të cilat formojnë një pjesë të dokumentacionit të tenderit dhe normalisht përbëhen nga: 	</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sfondi i projektit </a:t>
            </a:r>
            <a:r>
              <a:rPr lang="sq-AL" sz="2200" dirty="0">
                <a:ea typeface="Verdana" panose="020B0604030504040204" pitchFamily="34" charset="0"/>
                <a:cs typeface="Verdana" panose="020B0604030504040204" pitchFamily="34" charset="0"/>
              </a:rPr>
              <a:t>(përmbledhja e karakteristikave kryesore të projektit dhe përshkrimi i rrugës t</a:t>
            </a:r>
            <a:r>
              <a:rPr lang="en-US" sz="2200" dirty="0">
                <a:ea typeface="Verdana" panose="020B0604030504040204" pitchFamily="34" charset="0"/>
                <a:cs typeface="Verdana" panose="020B0604030504040204" pitchFamily="34" charset="0"/>
              </a:rPr>
              <a:t>e</a:t>
            </a:r>
            <a:r>
              <a:rPr lang="sq-AL" sz="2200" dirty="0">
                <a:ea typeface="Verdana" panose="020B0604030504040204" pitchFamily="34" charset="0"/>
                <a:cs typeface="Verdana" panose="020B0604030504040204" pitchFamily="34" charset="0"/>
              </a:rPr>
              <a:t> përshtatjes s</a:t>
            </a:r>
            <a:r>
              <a:rPr lang="en-US" sz="2200" dirty="0">
                <a:ea typeface="Verdana" panose="020B0604030504040204" pitchFamily="34" charset="0"/>
                <a:cs typeface="Verdana" panose="020B0604030504040204" pitchFamily="34" charset="0"/>
              </a:rPr>
              <a:t>ë</a:t>
            </a:r>
            <a:r>
              <a:rPr lang="sq-AL" sz="2200" dirty="0">
                <a:ea typeface="Verdana" panose="020B0604030504040204" pitchFamily="34" charset="0"/>
                <a:cs typeface="Verdana" panose="020B0604030504040204" pitchFamily="34" charset="0"/>
              </a:rPr>
              <a:t> detyrave në objektiva më të gjera t</a:t>
            </a:r>
            <a:r>
              <a:rPr lang="en-US" sz="2200" dirty="0">
                <a:ea typeface="Verdana" panose="020B0604030504040204" pitchFamily="34" charset="0"/>
                <a:cs typeface="Verdana" panose="020B0604030504040204" pitchFamily="34" charset="0"/>
              </a:rPr>
              <a:t>ë</a:t>
            </a:r>
            <a:r>
              <a:rPr lang="sq-AL" sz="2200" dirty="0">
                <a:ea typeface="Verdana" panose="020B0604030504040204" pitchFamily="34" charset="0"/>
                <a:cs typeface="Verdana" panose="020B0604030504040204" pitchFamily="34" charset="0"/>
              </a:rPr>
              <a:t> AK);</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objektivat e detyrës </a:t>
            </a:r>
            <a:r>
              <a:rPr lang="sq-AL" sz="2200" dirty="0">
                <a:ea typeface="Verdana" panose="020B0604030504040204" pitchFamily="34" charset="0"/>
                <a:cs typeface="Verdana" panose="020B0604030504040204" pitchFamily="34" charset="0"/>
              </a:rPr>
              <a:t>(përshkrimi i objektivave dhe rezultatet e pritshme të detyrës);</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fushëveprimi i punës </a:t>
            </a:r>
            <a:r>
              <a:rPr lang="sq-AL" sz="2200" dirty="0">
                <a:ea typeface="Verdana" panose="020B0604030504040204" pitchFamily="34" charset="0"/>
                <a:cs typeface="Verdana" panose="020B0604030504040204" pitchFamily="34" charset="0"/>
              </a:rPr>
              <a:t>(detajet e të gjitha aktiviteteve kryesore ose detyrave t</a:t>
            </a:r>
            <a:r>
              <a:rPr lang="en-US" sz="2200" dirty="0">
                <a:ea typeface="Verdana" panose="020B0604030504040204" pitchFamily="34" charset="0"/>
                <a:cs typeface="Verdana" panose="020B0604030504040204" pitchFamily="34" charset="0"/>
              </a:rPr>
              <a:t>ë</a:t>
            </a:r>
            <a:r>
              <a:rPr lang="sq-AL" sz="2200" dirty="0">
                <a:ea typeface="Verdana" panose="020B0604030504040204" pitchFamily="34" charset="0"/>
                <a:cs typeface="Verdana" panose="020B0604030504040204" pitchFamily="34" charset="0"/>
              </a:rPr>
              <a:t> cilat duhet të kryhen dhe rezultatet e pritura);</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lista e raporteve, orari i dërgesave, dhe periudha e </a:t>
            </a:r>
            <a:r>
              <a:rPr lang="sq-AL" sz="2200" b="1" dirty="0" err="1">
                <a:ea typeface="Verdana" panose="020B0604030504040204" pitchFamily="34" charset="0"/>
                <a:cs typeface="Verdana" panose="020B0604030504040204" pitchFamily="34" charset="0"/>
              </a:rPr>
              <a:t>performancës</a:t>
            </a:r>
            <a:r>
              <a:rPr lang="sq-AL" sz="2200" b="1" dirty="0">
                <a:ea typeface="Verdana" panose="020B0604030504040204" pitchFamily="34" charset="0"/>
                <a:cs typeface="Verdana" panose="020B0604030504040204" pitchFamily="34" charset="0"/>
              </a:rPr>
              <a:t> </a:t>
            </a:r>
            <a:r>
              <a:rPr lang="sq-AL" sz="2200" dirty="0">
                <a:ea typeface="Verdana" panose="020B0604030504040204" pitchFamily="34" charset="0"/>
                <a:cs typeface="Verdana" panose="020B0604030504040204" pitchFamily="34" charset="0"/>
              </a:rPr>
              <a:t>(kohëzgjatjen e vlerësuar të detyrës, nga data e fillimit deri në datën kur Autoriteti Kontraktues merr dhe pranon raportin përfundimtar të kontraktuesit ose një datë të caktuar te përfundimit);</a:t>
            </a:r>
          </a:p>
        </p:txBody>
      </p:sp>
    </p:spTree>
    <p:extLst>
      <p:ext uri="{BB962C8B-B14F-4D97-AF65-F5344CB8AC3E}">
        <p14:creationId xmlns:p14="http://schemas.microsoft.com/office/powerpoint/2010/main" val="21292307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71491"/>
            <a:ext cx="740138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altLang="en-US" sz="2800" b="1" dirty="0" err="1">
                <a:latin typeface="Verdana" pitchFamily="34" charset="0"/>
                <a:ea typeface="+mn-ea"/>
                <a:cs typeface="+mn-cs"/>
              </a:rPr>
              <a:t>Termat</a:t>
            </a:r>
            <a:r>
              <a:rPr lang="en-US" altLang="en-US" sz="2800" b="1" dirty="0">
                <a:latin typeface="Verdana" pitchFamily="34" charset="0"/>
                <a:ea typeface="+mn-ea"/>
                <a:cs typeface="+mn-cs"/>
              </a:rPr>
              <a:t> e </a:t>
            </a:r>
            <a:r>
              <a:rPr lang="en-US" altLang="en-US" sz="2800" b="1" dirty="0" err="1">
                <a:latin typeface="Verdana" pitchFamily="34" charset="0"/>
                <a:ea typeface="+mn-ea"/>
                <a:cs typeface="+mn-cs"/>
              </a:rPr>
              <a:t>Referencës</a:t>
            </a:r>
            <a:r>
              <a:rPr lang="en-US" altLang="en-US" sz="2800" b="1" dirty="0">
                <a:latin typeface="Verdana" pitchFamily="34" charset="0"/>
                <a:ea typeface="+mn-ea"/>
                <a:cs typeface="+mn-cs"/>
              </a:rPr>
              <a:t>- TR </a:t>
            </a:r>
            <a:r>
              <a:rPr lang="en-US" altLang="en-US" sz="2800" b="1" dirty="0">
                <a:solidFill>
                  <a:schemeClr val="bg2">
                    <a:lumMod val="40000"/>
                    <a:lumOff val="60000"/>
                  </a:schemeClr>
                </a:solidFill>
                <a:latin typeface="Verdana" pitchFamily="34" charset="0"/>
                <a:ea typeface="+mn-ea"/>
                <a:cs typeface="+mn-cs"/>
              </a:rPr>
              <a:t>(</a:t>
            </a:r>
            <a:r>
              <a:rPr lang="en-US" altLang="en-US" sz="2800" b="1" dirty="0" err="1">
                <a:solidFill>
                  <a:schemeClr val="bg2">
                    <a:lumMod val="40000"/>
                    <a:lumOff val="60000"/>
                  </a:schemeClr>
                </a:solidFill>
                <a:latin typeface="Verdana" pitchFamily="34" charset="0"/>
                <a:ea typeface="+mn-ea"/>
                <a:cs typeface="+mn-cs"/>
              </a:rPr>
              <a:t>vazhdim</a:t>
            </a:r>
            <a:r>
              <a:rPr lang="en-US" altLang="en-US" sz="2800" b="1" dirty="0">
                <a:solidFill>
                  <a:schemeClr val="bg2">
                    <a:lumMod val="40000"/>
                    <a:lumOff val="60000"/>
                  </a:schemeClr>
                </a:solidFill>
                <a:latin typeface="Verdana" pitchFamily="34" charset="0"/>
                <a:ea typeface="+mn-ea"/>
                <a:cs typeface="+mn-cs"/>
              </a:rPr>
              <a:t>)</a:t>
            </a:r>
          </a:p>
        </p:txBody>
      </p:sp>
      <p:sp>
        <p:nvSpPr>
          <p:cNvPr id="3" name="Rectangle 2"/>
          <p:cNvSpPr/>
          <p:nvPr/>
        </p:nvSpPr>
        <p:spPr>
          <a:xfrm>
            <a:off x="179512" y="908720"/>
            <a:ext cx="8784976" cy="5127558"/>
          </a:xfrm>
          <a:prstGeom prst="rect">
            <a:avLst/>
          </a:prstGeom>
        </p:spPr>
        <p:txBody>
          <a:bodyPr wrap="square">
            <a:spAutoFit/>
          </a:bodyPr>
          <a:lstStyle/>
          <a:p>
            <a:pPr marL="342900" indent="-342900" eaLnBrk="0" hangingPunct="0">
              <a:lnSpc>
                <a:spcPct val="90000"/>
              </a:lnSpc>
              <a:spcBef>
                <a:spcPts val="1200"/>
              </a:spcBef>
              <a:buClr>
                <a:schemeClr val="bg2"/>
              </a:buClr>
              <a:buSzPct val="75000"/>
              <a:buFont typeface="Wingdings" pitchFamily="2" charset="2"/>
              <a:buChar char="n"/>
            </a:pPr>
            <a:endParaRPr lang="en-US" sz="2200" b="1" dirty="0">
              <a:ea typeface="Verdana" panose="020B0604030504040204" pitchFamily="34" charset="0"/>
              <a:cs typeface="Verdana" panose="020B0604030504040204" pitchFamily="34" charset="0"/>
            </a:endParaRPr>
          </a:p>
          <a:p>
            <a:pPr marL="342900" indent="-342900" algn="just"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procedurat dhe organet për pranimin e rezultateve dhe menaxhimit të projektit dhe të kontratës </a:t>
            </a:r>
            <a:r>
              <a:rPr lang="sq-AL" sz="2200" dirty="0">
                <a:ea typeface="Verdana" panose="020B0604030504040204" pitchFamily="34" charset="0"/>
                <a:cs typeface="Verdana" panose="020B0604030504040204" pitchFamily="34" charset="0"/>
              </a:rPr>
              <a:t>(p.sh. komisionit të pranimit te dorëzimit, komiteti drejtues)</a:t>
            </a:r>
          </a:p>
          <a:p>
            <a:pPr marL="342900" indent="-342900" algn="just" eaLnBrk="0" hangingPunct="0">
              <a:lnSpc>
                <a:spcPct val="90000"/>
              </a:lnSpc>
              <a:spcBef>
                <a:spcPts val="12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të dhënat, shërbimet lokale, personelit, dhe </a:t>
            </a:r>
            <a:r>
              <a:rPr lang="sq-AL" sz="2200" b="1" dirty="0">
                <a:ea typeface="Verdana" panose="020B0604030504040204" pitchFamily="34" charset="0"/>
                <a:cs typeface="Verdana" panose="020B0604030504040204" pitchFamily="34" charset="0"/>
              </a:rPr>
              <a:t>objektet që do të ofrohen nga autoritet kontraktues</a:t>
            </a:r>
            <a:r>
              <a:rPr lang="sq-AL" sz="2200" dirty="0">
                <a:ea typeface="Verdana" panose="020B0604030504040204" pitchFamily="34" charset="0"/>
                <a:cs typeface="Verdana" panose="020B0604030504040204" pitchFamily="34" charset="0"/>
              </a:rPr>
              <a:t>; dhe</a:t>
            </a:r>
          </a:p>
          <a:p>
            <a:pPr marL="342900" indent="-342900" algn="just"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aranzhimet institucionale </a:t>
            </a:r>
            <a:r>
              <a:rPr lang="sq-AL" sz="2200" dirty="0">
                <a:ea typeface="Verdana" panose="020B0604030504040204" pitchFamily="34" charset="0"/>
                <a:cs typeface="Verdana" panose="020B0604030504040204" pitchFamily="34" charset="0"/>
              </a:rPr>
              <a:t>(përkufizimi institucional i organizimit përreth caktimit, duke treguar rolin dhe përgjegjësitë e të gjithë të përfshirëve, dhe duke specifikuar llojin, kohën, dhe rëndësinë e pjesëmarrjes së të gjithëve, duke përfshirë edhe Autoriteti Kontraktues).</a:t>
            </a:r>
          </a:p>
          <a:p>
            <a:pPr eaLnBrk="0" hangingPunct="0">
              <a:lnSpc>
                <a:spcPct val="90000"/>
              </a:lnSpc>
              <a:spcBef>
                <a:spcPts val="1200"/>
              </a:spcBef>
              <a:buClr>
                <a:schemeClr val="bg2"/>
              </a:buClr>
              <a:buSzPct val="75000"/>
            </a:pPr>
            <a:endParaRPr lang="sq-AL" sz="2200" dirty="0">
              <a:ea typeface="Verdana" panose="020B0604030504040204" pitchFamily="34" charset="0"/>
              <a:cs typeface="Verdana" panose="020B0604030504040204" pitchFamily="34" charset="0"/>
            </a:endParaRPr>
          </a:p>
          <a:p>
            <a:pPr eaLnBrk="0" hangingPunct="0">
              <a:lnSpc>
                <a:spcPct val="90000"/>
              </a:lnSpc>
              <a:spcBef>
                <a:spcPts val="1200"/>
              </a:spcBef>
              <a:buClr>
                <a:schemeClr val="bg2"/>
              </a:buClr>
              <a:buSzPct val="75000"/>
            </a:pPr>
            <a:r>
              <a:rPr lang="sq-AL" sz="2200" b="1" dirty="0">
                <a:ea typeface="Verdana" panose="020B0604030504040204" pitchFamily="34" charset="0"/>
                <a:cs typeface="Verdana" panose="020B0604030504040204" pitchFamily="34" charset="0"/>
              </a:rPr>
              <a:t>Kualifikimet e ekipit të projektit janë konsideruar me tepër  </a:t>
            </a:r>
            <a:r>
              <a:rPr lang="en-US" sz="2200" b="1" dirty="0" err="1">
                <a:ea typeface="Verdana" panose="020B0604030504040204" pitchFamily="34" charset="0"/>
                <a:cs typeface="Verdana" panose="020B0604030504040204" pitchFamily="34" charset="0"/>
              </a:rPr>
              <a:t>si</a:t>
            </a:r>
            <a:r>
              <a:rPr lang="en-US" sz="2200" b="1" dirty="0">
                <a:ea typeface="Verdana" panose="020B0604030504040204" pitchFamily="34" charset="0"/>
                <a:cs typeface="Verdana" panose="020B0604030504040204" pitchFamily="34" charset="0"/>
              </a:rPr>
              <a:t> </a:t>
            </a:r>
            <a:r>
              <a:rPr lang="sq-AL" sz="2200" b="1" dirty="0">
                <a:ea typeface="Verdana" panose="020B0604030504040204" pitchFamily="34" charset="0"/>
                <a:cs typeface="Verdana" panose="020B0604030504040204" pitchFamily="34" charset="0"/>
              </a:rPr>
              <a:t>kritere te përzgjedhjes se </a:t>
            </a:r>
            <a:r>
              <a:rPr lang="en-US" sz="2200" b="1" dirty="0" err="1">
                <a:ea typeface="Verdana" panose="020B0604030504040204" pitchFamily="34" charset="0"/>
                <a:cs typeface="Verdana" panose="020B0604030504040204" pitchFamily="34" charset="0"/>
              </a:rPr>
              <a:t>sa</a:t>
            </a:r>
            <a:r>
              <a:rPr lang="en-US" sz="2200" b="1" dirty="0">
                <a:ea typeface="Verdana" panose="020B0604030504040204" pitchFamily="34" charset="0"/>
                <a:cs typeface="Verdana" panose="020B0604030504040204" pitchFamily="34" charset="0"/>
              </a:rPr>
              <a:t> </a:t>
            </a:r>
            <a:r>
              <a:rPr lang="en-US" sz="2200" b="1" dirty="0" err="1">
                <a:ea typeface="Verdana" panose="020B0604030504040204" pitchFamily="34" charset="0"/>
                <a:cs typeface="Verdana" panose="020B0604030504040204" pitchFamily="34" charset="0"/>
              </a:rPr>
              <a:t>të</a:t>
            </a:r>
            <a:r>
              <a:rPr lang="en-US" sz="2200" b="1" dirty="0">
                <a:ea typeface="Verdana" panose="020B0604030504040204" pitchFamily="34" charset="0"/>
                <a:cs typeface="Verdana" panose="020B0604030504040204" pitchFamily="34" charset="0"/>
              </a:rPr>
              <a:t> </a:t>
            </a:r>
            <a:r>
              <a:rPr lang="sq-AL" sz="2200" b="1" dirty="0">
                <a:ea typeface="Verdana" panose="020B0604030504040204" pitchFamily="34" charset="0"/>
                <a:cs typeface="Verdana" panose="020B0604030504040204" pitchFamily="34" charset="0"/>
              </a:rPr>
              <a:t>specifikime</a:t>
            </a:r>
            <a:r>
              <a:rPr lang="en-US" sz="2200" b="1" dirty="0" err="1">
                <a:ea typeface="Verdana" panose="020B0604030504040204" pitchFamily="34" charset="0"/>
                <a:cs typeface="Verdana" panose="020B0604030504040204" pitchFamily="34" charset="0"/>
              </a:rPr>
              <a:t>ve</a:t>
            </a:r>
            <a:r>
              <a:rPr lang="en-US" sz="2200" b="1" dirty="0">
                <a:ea typeface="Verdana" panose="020B0604030504040204" pitchFamily="34" charset="0"/>
                <a:cs typeface="Verdana" panose="020B0604030504040204" pitchFamily="34" charset="0"/>
              </a:rPr>
              <a:t> </a:t>
            </a:r>
            <a:r>
              <a:rPr lang="en-US" sz="2200" b="1" dirty="0" err="1">
                <a:ea typeface="Verdana" panose="020B0604030504040204" pitchFamily="34" charset="0"/>
                <a:cs typeface="Verdana" panose="020B0604030504040204" pitchFamily="34" charset="0"/>
              </a:rPr>
              <a:t>teknike</a:t>
            </a:r>
            <a:r>
              <a:rPr lang="sq-AL" sz="2200" b="1" dirty="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114517987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79512" y="1052736"/>
            <a:ext cx="8784976" cy="5201424"/>
          </a:xfrm>
          <a:prstGeom prst="rect">
            <a:avLst/>
          </a:prstGeom>
        </p:spPr>
        <p:txBody>
          <a:bodyPr wrap="square">
            <a:spAutoFit/>
          </a:bodyPr>
          <a:lstStyle/>
          <a:p>
            <a:pPr marL="457200" indent="-457200">
              <a:spcBef>
                <a:spcPts val="600"/>
              </a:spcBef>
              <a:buFont typeface="Wingdings" pitchFamily="2" charset="2"/>
              <a:buChar char="§"/>
            </a:pPr>
            <a:endParaRPr lang="en-US" altLang="el-GR" sz="2400" dirty="0"/>
          </a:p>
          <a:p>
            <a:pPr marL="457200" indent="-457200">
              <a:spcBef>
                <a:spcPts val="600"/>
              </a:spcBef>
              <a:buFont typeface="Wingdings" pitchFamily="2" charset="2"/>
              <a:buChar char="§"/>
            </a:pPr>
            <a:r>
              <a:rPr lang="sq-AL" altLang="el-GR" sz="2400" dirty="0"/>
              <a:t>Specifikimet do të përdorin praktikat më të mira. </a:t>
            </a:r>
          </a:p>
          <a:p>
            <a:pPr marL="457200" indent="-457200">
              <a:spcBef>
                <a:spcPts val="600"/>
              </a:spcBef>
              <a:buFont typeface="Wingdings" pitchFamily="2" charset="2"/>
              <a:buChar char="§"/>
            </a:pPr>
            <a:r>
              <a:rPr lang="sq-AL" altLang="el-GR" sz="2400" dirty="0"/>
              <a:t>Mostrat e specifikimeve nga prokurimet e ngjashme të suksesshme në të njëjtin vend apo sektor mund të sigurojnë një bazë të shëndoshë për hartim.</a:t>
            </a:r>
          </a:p>
          <a:p>
            <a:pPr marL="457200" indent="-457200">
              <a:spcBef>
                <a:spcPts val="600"/>
              </a:spcBef>
              <a:buFont typeface="Wingdings" pitchFamily="2" charset="2"/>
              <a:buChar char="§"/>
            </a:pPr>
            <a:r>
              <a:rPr lang="sq-AL" altLang="el-GR" sz="2400" b="1" dirty="0"/>
              <a:t>Specifikimi është një proces prokurimi i fazës se zgjedhjes se produktit</a:t>
            </a:r>
            <a:r>
              <a:rPr lang="sq-AL" altLang="el-GR" sz="2400" dirty="0"/>
              <a:t>. Investimi n</a:t>
            </a:r>
            <a:r>
              <a:rPr lang="en-US" altLang="el-GR" sz="2400" dirty="0"/>
              <a:t>ë</a:t>
            </a:r>
            <a:r>
              <a:rPr lang="sq-AL" altLang="el-GR" sz="2400" dirty="0"/>
              <a:t> kohë në marrjen e drejtë t</a:t>
            </a:r>
            <a:r>
              <a:rPr lang="en-US" altLang="el-GR" sz="2400" dirty="0"/>
              <a:t>ë</a:t>
            </a:r>
            <a:r>
              <a:rPr lang="sq-AL" altLang="el-GR" sz="2400" dirty="0"/>
              <a:t> specifikimit në lidhje me kërkesat do të paguhet përsëri gjatë dorëzimit të mallrave / punimeve / shërbimeve në fazën e procedimit.</a:t>
            </a:r>
          </a:p>
          <a:p>
            <a:pPr marL="457200" indent="-457200">
              <a:spcBef>
                <a:spcPts val="600"/>
              </a:spcBef>
              <a:buFont typeface="Wingdings" pitchFamily="2" charset="2"/>
              <a:buChar char="§"/>
            </a:pPr>
            <a:r>
              <a:rPr lang="sq-AL" altLang="el-GR" sz="2400" b="1" dirty="0"/>
              <a:t>Menaxhimi i kontratës do të jetë më pak problematike, nëse specifikimi i plotëson nevojat reale të Autoritetit Kontraktues.</a:t>
            </a:r>
            <a:endParaRPr lang="sq-AL" altLang="el-GR" sz="2400" dirty="0"/>
          </a:p>
        </p:txBody>
      </p:sp>
      <p:sp>
        <p:nvSpPr>
          <p:cNvPr id="3" name="Rectangle 1026"/>
          <p:cNvSpPr txBox="1">
            <a:spLocks noChangeArrowheads="1"/>
          </p:cNvSpPr>
          <p:nvPr/>
        </p:nvSpPr>
        <p:spPr>
          <a:xfrm>
            <a:off x="467544" y="479307"/>
            <a:ext cx="435087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kern="1200" dirty="0">
                <a:latin typeface="Verdana" pitchFamily="34" charset="0"/>
                <a:ea typeface="+mn-ea"/>
                <a:cs typeface="+mn-cs"/>
              </a:rPr>
              <a:t>Praktikat m</a:t>
            </a:r>
            <a:r>
              <a:rPr lang="en-US" altLang="en-US" sz="2800" b="1" kern="1200" dirty="0">
                <a:latin typeface="Verdana" pitchFamily="34" charset="0"/>
                <a:ea typeface="+mn-ea"/>
                <a:cs typeface="+mn-cs"/>
              </a:rPr>
              <a:t>ë</a:t>
            </a:r>
            <a:r>
              <a:rPr lang="sq-AL" altLang="en-US" sz="2800" b="1" kern="1200" dirty="0">
                <a:latin typeface="Verdana" pitchFamily="34" charset="0"/>
                <a:ea typeface="+mn-ea"/>
                <a:cs typeface="+mn-cs"/>
              </a:rPr>
              <a:t> t</a:t>
            </a:r>
            <a:r>
              <a:rPr lang="en-US" altLang="en-US" sz="2800" b="1" kern="1200" dirty="0">
                <a:latin typeface="Verdana" pitchFamily="34" charset="0"/>
                <a:ea typeface="+mn-ea"/>
                <a:cs typeface="+mn-cs"/>
              </a:rPr>
              <a:t>ë</a:t>
            </a:r>
            <a:r>
              <a:rPr lang="sq-AL" altLang="en-US" sz="2800" b="1" kern="1200" dirty="0">
                <a:latin typeface="Verdana" pitchFamily="34" charset="0"/>
                <a:ea typeface="+mn-ea"/>
                <a:cs typeface="+mn-cs"/>
              </a:rPr>
              <a:t> mira</a:t>
            </a:r>
          </a:p>
        </p:txBody>
      </p:sp>
    </p:spTree>
    <p:extLst>
      <p:ext uri="{BB962C8B-B14F-4D97-AF65-F5344CB8AC3E}">
        <p14:creationId xmlns:p14="http://schemas.microsoft.com/office/powerpoint/2010/main" val="156464520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79512" y="838200"/>
            <a:ext cx="8712968" cy="5724644"/>
          </a:xfrm>
          <a:prstGeom prst="rect">
            <a:avLst/>
          </a:prstGeom>
        </p:spPr>
        <p:txBody>
          <a:bodyPr wrap="square">
            <a:spAutoFit/>
          </a:bodyPr>
          <a:lstStyle/>
          <a:p>
            <a:pPr>
              <a:spcBef>
                <a:spcPts val="600"/>
              </a:spcBef>
            </a:pPr>
            <a:endParaRPr lang="en-US" sz="24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Arial" pitchFamily="34" charset="0"/>
              <a:buChar char="•"/>
            </a:pPr>
            <a:endParaRPr lang="en-US" sz="24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Arial" pitchFamily="34" charset="0"/>
              <a:buChar char="•"/>
            </a:pPr>
            <a:r>
              <a:rPr lang="sq-AL" sz="2400" dirty="0">
                <a:solidFill>
                  <a:srgbClr val="000000"/>
                </a:solidFill>
                <a:ea typeface="Verdana" panose="020B0604030504040204" pitchFamily="34" charset="0"/>
                <a:cs typeface="Verdana" panose="020B0604030504040204" pitchFamily="34" charset="0"/>
              </a:rPr>
              <a:t>Edhe me njohuri të plotë të bazave të prokurimit publik, disa ofertues do të përpiqet të punojnë me kontaktet e tyre në AK për të zhvilluar specifikimet në një mënyrë që më së miri lejon ofertën e tyre për të qenë e përzgjedhur. </a:t>
            </a:r>
          </a:p>
          <a:p>
            <a:pPr algn="just">
              <a:spcBef>
                <a:spcPts val="600"/>
              </a:spcBef>
            </a:pPr>
            <a:endParaRPr lang="sq-AL" sz="24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Arial" pitchFamily="34" charset="0"/>
              <a:buChar char="•"/>
            </a:pPr>
            <a:r>
              <a:rPr lang="sq-AL" sz="2400" dirty="0">
                <a:solidFill>
                  <a:srgbClr val="000000"/>
                </a:solidFill>
                <a:ea typeface="Verdana" panose="020B0604030504040204" pitchFamily="34" charset="0"/>
                <a:cs typeface="Verdana" panose="020B0604030504040204" pitchFamily="34" charset="0"/>
              </a:rPr>
              <a:t>Ky mund të jetë një proces i hapur ose i fshehtë.</a:t>
            </a:r>
          </a:p>
          <a:p>
            <a:pPr algn="just">
              <a:spcBef>
                <a:spcPts val="600"/>
              </a:spcBef>
            </a:pPr>
            <a:endParaRPr lang="sq-AL" sz="24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Arial" pitchFamily="34" charset="0"/>
              <a:buChar char="•"/>
            </a:pPr>
            <a:r>
              <a:rPr lang="sq-AL" sz="2400" dirty="0">
                <a:solidFill>
                  <a:srgbClr val="000000"/>
                </a:solidFill>
                <a:ea typeface="Verdana" panose="020B0604030504040204" pitchFamily="34" charset="0"/>
                <a:cs typeface="Verdana" panose="020B0604030504040204" pitchFamily="34" charset="0"/>
              </a:rPr>
              <a:t>Disa ofertues madje ofrojnë ndihme për zyrtarët e zënë te prokurimit ne shkrimin e specifikimet. Megjithatë, ajo është shpesh tek specialistët teknikë te cilët janë me te lehtë për tu ndikuar dhe AK duhet të paralajmërojë zyrtarët e prokurimit kundër pranimit te praktikave të tilla.</a:t>
            </a:r>
            <a:r>
              <a:rPr lang="en-US" sz="2400" dirty="0">
                <a:solidFill>
                  <a:srgbClr val="000000"/>
                </a:solidFill>
                <a:ea typeface="Verdana" panose="020B0604030504040204" pitchFamily="34" charset="0"/>
                <a:cs typeface="Verdana" panose="020B0604030504040204" pitchFamily="34" charset="0"/>
              </a:rPr>
              <a:t>	</a:t>
            </a:r>
          </a:p>
        </p:txBody>
      </p:sp>
      <p:sp>
        <p:nvSpPr>
          <p:cNvPr id="3" name="Rectangle 2"/>
          <p:cNvSpPr/>
          <p:nvPr/>
        </p:nvSpPr>
        <p:spPr>
          <a:xfrm>
            <a:off x="460040" y="467504"/>
            <a:ext cx="47371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Potencial për korrupsionin</a:t>
            </a:r>
          </a:p>
        </p:txBody>
      </p:sp>
    </p:spTree>
    <p:extLst>
      <p:ext uri="{BB962C8B-B14F-4D97-AF65-F5344CB8AC3E}">
        <p14:creationId xmlns:p14="http://schemas.microsoft.com/office/powerpoint/2010/main" val="28405741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51520" y="980728"/>
            <a:ext cx="8712968" cy="5386090"/>
          </a:xfrm>
          <a:prstGeom prst="rect">
            <a:avLst/>
          </a:prstGeom>
        </p:spPr>
        <p:txBody>
          <a:bodyPr wrap="square">
            <a:spAutoFit/>
          </a:bodyPr>
          <a:lstStyle/>
          <a:p>
            <a:pPr>
              <a:spcBef>
                <a:spcPts val="600"/>
              </a:spcBef>
            </a:pPr>
            <a:endParaRPr lang="en-US" sz="2200" noProof="1">
              <a:solidFill>
                <a:srgbClr val="000000"/>
              </a:solidFill>
              <a:ea typeface="Verdana" panose="020B0604030504040204" pitchFamily="34" charset="0"/>
              <a:cs typeface="Verdana" panose="020B0604030504040204" pitchFamily="34" charset="0"/>
            </a:endParaRPr>
          </a:p>
          <a:p>
            <a:pPr>
              <a:spcBef>
                <a:spcPts val="600"/>
              </a:spcBef>
            </a:pPr>
            <a:r>
              <a:rPr lang="sq-AL" sz="2200" noProof="1">
                <a:solidFill>
                  <a:srgbClr val="000000"/>
                </a:solidFill>
                <a:ea typeface="Verdana" panose="020B0604030504040204" pitchFamily="34" charset="0"/>
                <a:cs typeface="Verdana" panose="020B0604030504040204" pitchFamily="34" charset="0"/>
              </a:rPr>
              <a:t>Kur t</a:t>
            </a:r>
            <a:r>
              <a:rPr lang="en-US" sz="2200" noProof="1">
                <a:solidFill>
                  <a:srgbClr val="000000"/>
                </a:solidFill>
                <a:ea typeface="Verdana" panose="020B0604030504040204" pitchFamily="34" charset="0"/>
                <a:cs typeface="Verdana" panose="020B0604030504040204" pitchFamily="34" charset="0"/>
              </a:rPr>
              <a:t>ë</a:t>
            </a:r>
            <a:r>
              <a:rPr lang="sq-AL" sz="2200" noProof="1">
                <a:solidFill>
                  <a:srgbClr val="000000"/>
                </a:solidFill>
                <a:ea typeface="Verdana" panose="020B0604030504040204" pitchFamily="34" charset="0"/>
                <a:cs typeface="Verdana" panose="020B0604030504040204" pitchFamily="34" charset="0"/>
              </a:rPr>
              <a:t> shkruani specifikimet, duhet të merren në konsideratë:</a:t>
            </a:r>
          </a:p>
          <a:p>
            <a:pPr marL="342900" indent="-342900" eaLnBrk="0" hangingPunct="0">
              <a:lnSpc>
                <a:spcPct val="90000"/>
              </a:lnSpc>
              <a:spcBef>
                <a:spcPts val="120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Përdorni gjuhë të thjeshtë, mos e përdorin si "në shtëpi", ose zhargon teknik, kur nuk është e nevojshme apo e justifikuar. Mos prisni q</a:t>
            </a:r>
            <a:r>
              <a:rPr lang="en-US" sz="2200" noProof="1">
                <a:ea typeface="Verdana" panose="020B0604030504040204" pitchFamily="34" charset="0"/>
                <a:cs typeface="Verdana" panose="020B0604030504040204" pitchFamily="34" charset="0"/>
              </a:rPr>
              <a:t>ë</a:t>
            </a:r>
            <a:r>
              <a:rPr lang="sq-AL" sz="2200" noProof="1">
                <a:ea typeface="Verdana" panose="020B0604030504040204" pitchFamily="34" charset="0"/>
                <a:cs typeface="Verdana" panose="020B0604030504040204" pitchFamily="34" charset="0"/>
              </a:rPr>
              <a:t> specifikimet t</a:t>
            </a:r>
            <a:r>
              <a:rPr lang="en-US" sz="2200" noProof="1">
                <a:ea typeface="Verdana" panose="020B0604030504040204" pitchFamily="34" charset="0"/>
                <a:cs typeface="Verdana" panose="020B0604030504040204" pitchFamily="34" charset="0"/>
              </a:rPr>
              <a:t>ë</a:t>
            </a:r>
            <a:r>
              <a:rPr lang="sq-AL" sz="2200" noProof="1">
                <a:ea typeface="Verdana" panose="020B0604030504040204" pitchFamily="34" charset="0"/>
                <a:cs typeface="Verdana" panose="020B0604030504040204" pitchFamily="34" charset="0"/>
              </a:rPr>
              <a:t> lexohen vetëm nga ekspertët;</a:t>
            </a:r>
          </a:p>
          <a:p>
            <a:pPr marL="342900" indent="-342900" eaLnBrk="0" hangingPunct="0">
              <a:lnSpc>
                <a:spcPct val="90000"/>
              </a:lnSpc>
              <a:spcBef>
                <a:spcPts val="120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Shmangni fjalët ose frazat që nuk janë specifike apo që mund të çojnë në paqartësi, p.sh:</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Duhet…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Ndoshta…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Normal…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Arsyeshme…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Përafërsisht…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Mund te…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E mundshme…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Nuk ka gjasa të…</a:t>
            </a:r>
          </a:p>
        </p:txBody>
      </p:sp>
      <p:sp>
        <p:nvSpPr>
          <p:cNvPr id="2" name="Rectangle 1"/>
          <p:cNvSpPr/>
          <p:nvPr/>
        </p:nvSpPr>
        <p:spPr>
          <a:xfrm>
            <a:off x="462269" y="467412"/>
            <a:ext cx="67954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Udhëzim për </a:t>
            </a:r>
            <a:r>
              <a:rPr lang="sq-AL" sz="2800" b="1" dirty="0" err="1"/>
              <a:t>shk</a:t>
            </a:r>
            <a:r>
              <a:rPr lang="en-US" sz="2800" b="1" dirty="0" err="1"/>
              <a:t>rimin</a:t>
            </a:r>
            <a:r>
              <a:rPr lang="sq-AL" sz="2800" b="1" dirty="0"/>
              <a:t> e specifikimeve </a:t>
            </a:r>
          </a:p>
        </p:txBody>
      </p:sp>
    </p:spTree>
    <p:extLst>
      <p:ext uri="{BB962C8B-B14F-4D97-AF65-F5344CB8AC3E}">
        <p14:creationId xmlns:p14="http://schemas.microsoft.com/office/powerpoint/2010/main" val="4293830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sq-AL"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Përgatitja e Dosjes se tenderit</a:t>
            </a:r>
            <a:r>
              <a:rPr lang="en-US"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r>
            <a:br>
              <a:rPr lang="en-US"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b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90600"/>
            <a:ext cx="9144000" cy="6096000"/>
          </a:xfrm>
        </p:spPr>
        <p:txBody>
          <a:bodyPr/>
          <a:lstStyle/>
          <a:p>
            <a:r>
              <a:rPr lang="sq-AL" sz="2400" dirty="0">
                <a:latin typeface="Cambria" panose="02040503050406030204" pitchFamily="18" charset="0"/>
                <a:ea typeface="Cambria" panose="02040503050406030204" pitchFamily="18" charset="0"/>
              </a:rPr>
              <a:t>Ne rast se AK organizon </a:t>
            </a:r>
            <a:r>
              <a:rPr lang="sq-AL" sz="2400" b="1" dirty="0">
                <a:latin typeface="Cambria" panose="02040503050406030204" pitchFamily="18" charset="0"/>
                <a:ea typeface="Cambria" panose="02040503050406030204" pitchFamily="18" charset="0"/>
              </a:rPr>
              <a:t>vizite ne vend-punishte </a:t>
            </a:r>
            <a:r>
              <a:rPr lang="sq-AL" sz="2400" dirty="0">
                <a:latin typeface="Cambria" panose="02040503050406030204" pitchFamily="18" charset="0"/>
                <a:ea typeface="Cambria" panose="02040503050406030204" pitchFamily="18" charset="0"/>
              </a:rPr>
              <a:t>apo konference para-ofertuese, pjesëmarrja e OE ne vizite ne vend-punishte/konference para</a:t>
            </a:r>
            <a:r>
              <a:rPr lang="en-US" sz="2400"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ofertuese nuk duhet te </a:t>
            </a:r>
            <a:r>
              <a:rPr lang="sq-AL" sz="2400" b="1" dirty="0">
                <a:latin typeface="Cambria" panose="02040503050406030204" pitchFamily="18" charset="0"/>
                <a:ea typeface="Cambria" panose="02040503050406030204" pitchFamily="18" charset="0"/>
              </a:rPr>
              <a:t>jete </a:t>
            </a:r>
            <a:r>
              <a:rPr lang="sq-AL" sz="2400" b="1" dirty="0" err="1">
                <a:latin typeface="Cambria" panose="02040503050406030204" pitchFamily="18" charset="0"/>
                <a:ea typeface="Cambria" panose="02040503050406030204" pitchFamily="18" charset="0"/>
              </a:rPr>
              <a:t>obligative</a:t>
            </a:r>
            <a:r>
              <a:rPr lang="sq-AL" sz="2400"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r>
              <a:rPr lang="sq-AL" sz="2400" dirty="0">
                <a:latin typeface="Cambria" panose="02040503050406030204" pitchFamily="18" charset="0"/>
                <a:ea typeface="Cambria" panose="02040503050406030204" pitchFamily="18" charset="0"/>
              </a:rPr>
              <a:t>Vizita ne vend-punishte/konference para-ofertuese organizohet për OE dhe është </a:t>
            </a:r>
            <a:r>
              <a:rPr lang="sq-AL" sz="2400" b="1" dirty="0">
                <a:latin typeface="Cambria" panose="02040503050406030204" pitchFamily="18" charset="0"/>
                <a:ea typeface="Cambria" panose="02040503050406030204" pitchFamily="18" charset="0"/>
              </a:rPr>
              <a:t>në të mirën e tyre</a:t>
            </a:r>
            <a:r>
              <a:rPr lang="sq-AL" sz="2400" dirty="0">
                <a:latin typeface="Cambria" panose="02040503050406030204" pitchFamily="18" charset="0"/>
                <a:ea typeface="Cambria" panose="02040503050406030204" pitchFamily="18" charset="0"/>
              </a:rPr>
              <a:t>, pra është ndihmese për OE.</a:t>
            </a:r>
            <a:endParaRPr lang="en-US" sz="2400" dirty="0">
              <a:latin typeface="Cambria" panose="02040503050406030204" pitchFamily="18" charset="0"/>
              <a:ea typeface="Cambria" panose="02040503050406030204" pitchFamily="18" charset="0"/>
            </a:endParaRPr>
          </a:p>
          <a:p>
            <a:r>
              <a:rPr lang="sq-AL" sz="2400" dirty="0">
                <a:latin typeface="Cambria" panose="02040503050406030204" pitchFamily="18" charset="0"/>
                <a:ea typeface="Cambria" panose="02040503050406030204" pitchFamily="18" charset="0"/>
              </a:rPr>
              <a:t>Dosjet e tenderit për kontratat me </a:t>
            </a:r>
            <a:r>
              <a:rPr lang="sq-AL" sz="2400" b="1" dirty="0">
                <a:latin typeface="Cambria" panose="02040503050406030204" pitchFamily="18" charset="0"/>
                <a:ea typeface="Cambria" panose="02040503050406030204" pitchFamily="18" charset="0"/>
              </a:rPr>
              <a:t>vlerë të vogël </a:t>
            </a:r>
            <a:r>
              <a:rPr lang="sq-AL" sz="2400" dirty="0">
                <a:latin typeface="Cambria" panose="02040503050406030204" pitchFamily="18" charset="0"/>
                <a:ea typeface="Cambria" panose="02040503050406030204" pitchFamily="18" charset="0"/>
              </a:rPr>
              <a:t>dhe </a:t>
            </a:r>
            <a:r>
              <a:rPr lang="sq-AL" sz="2400" b="1" dirty="0">
                <a:latin typeface="Cambria" panose="02040503050406030204" pitchFamily="18" charset="0"/>
                <a:ea typeface="Cambria" panose="02040503050406030204" pitchFamily="18" charset="0"/>
              </a:rPr>
              <a:t>të mesme </a:t>
            </a:r>
            <a:r>
              <a:rPr lang="sq-AL" sz="2400" dirty="0">
                <a:latin typeface="Cambria" panose="02040503050406030204" pitchFamily="18" charset="0"/>
                <a:ea typeface="Cambria" panose="02040503050406030204" pitchFamily="18" charset="0"/>
              </a:rPr>
              <a:t>do të përgatiten në gjuhën Shqipe dhe Serbe</a:t>
            </a:r>
            <a:r>
              <a:rPr lang="en-US" sz="2400" dirty="0">
                <a:latin typeface="Cambria" panose="02040503050406030204" pitchFamily="18" charset="0"/>
                <a:ea typeface="Cambria" panose="02040503050406030204" pitchFamily="18" charset="0"/>
              </a:rPr>
              <a:t>.</a:t>
            </a:r>
          </a:p>
          <a:p>
            <a:r>
              <a:rPr lang="en-US" sz="2400" dirty="0">
                <a:latin typeface="Cambria" panose="02040503050406030204" pitchFamily="18" charset="0"/>
                <a:ea typeface="Cambria" panose="02040503050406030204" pitchFamily="18" charset="0"/>
              </a:rPr>
              <a:t>N</a:t>
            </a:r>
            <a:r>
              <a:rPr lang="sq-AL" sz="2400" dirty="0" err="1">
                <a:latin typeface="Cambria" panose="02040503050406030204" pitchFamily="18" charset="0"/>
                <a:ea typeface="Cambria" panose="02040503050406030204" pitchFamily="18" charset="0"/>
              </a:rPr>
              <a:t>dërsa</a:t>
            </a:r>
            <a:r>
              <a:rPr lang="sq-AL" sz="2400" dirty="0">
                <a:latin typeface="Cambria" panose="02040503050406030204" pitchFamily="18" charset="0"/>
                <a:ea typeface="Cambria" panose="02040503050406030204" pitchFamily="18" charset="0"/>
              </a:rPr>
              <a:t> për kontratat me </a:t>
            </a:r>
            <a:r>
              <a:rPr lang="sq-AL" sz="2400" b="1" dirty="0">
                <a:latin typeface="Cambria" panose="02040503050406030204" pitchFamily="18" charset="0"/>
                <a:ea typeface="Cambria" panose="02040503050406030204" pitchFamily="18" charset="0"/>
              </a:rPr>
              <a:t>vlerë të madhe </a:t>
            </a:r>
            <a:r>
              <a:rPr lang="sq-AL" sz="2400" dirty="0">
                <a:latin typeface="Cambria" panose="02040503050406030204" pitchFamily="18" charset="0"/>
                <a:ea typeface="Cambria" panose="02040503050406030204" pitchFamily="18" charset="0"/>
              </a:rPr>
              <a:t>dosjet do të përgatiten në versionin Shqip, Serbisht dhe Anglisht. </a:t>
            </a:r>
            <a:endParaRPr lang="en-US" sz="2400" dirty="0">
              <a:latin typeface="Cambria" panose="02040503050406030204" pitchFamily="18" charset="0"/>
              <a:ea typeface="Cambria" panose="02040503050406030204" pitchFamily="18" charset="0"/>
            </a:endParaRPr>
          </a:p>
          <a:p>
            <a:endParaRPr lang="sq-AL"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981200" y="6096001"/>
            <a:ext cx="5715000" cy="38100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284729072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51520" y="980728"/>
            <a:ext cx="8712968" cy="5893921"/>
          </a:xfrm>
          <a:prstGeom prst="rect">
            <a:avLst/>
          </a:prstGeom>
        </p:spPr>
        <p:txBody>
          <a:bodyPr wrap="square">
            <a:spAutoFit/>
          </a:bodyPr>
          <a:lstStyle/>
          <a:p>
            <a:pPr marL="342900" indent="-342900" eaLnBrk="0" hangingPunct="0">
              <a:spcBef>
                <a:spcPts val="600"/>
              </a:spcBef>
              <a:buClr>
                <a:schemeClr val="bg2"/>
              </a:buClr>
              <a:buSzPct val="75000"/>
              <a:buFont typeface="Wingdings" pitchFamily="2" charset="2"/>
              <a:buChar char="n"/>
            </a:pPr>
            <a:endParaRPr lang="en-US" sz="2200" dirty="0">
              <a:ea typeface="Verdana" panose="020B0604030504040204" pitchFamily="34" charset="0"/>
              <a:cs typeface="Verdana" panose="020B0604030504040204" pitchFamily="34" charset="0"/>
            </a:endParaRP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Përdorni gjithmonë terminologjinë n</a:t>
            </a:r>
            <a:r>
              <a:rPr lang="en-US" sz="2400" dirty="0">
                <a:ea typeface="Verdana" panose="020B0604030504040204" pitchFamily="34" charset="0"/>
                <a:cs typeface="Verdana" panose="020B0604030504040204" pitchFamily="34" charset="0"/>
              </a:rPr>
              <a:t>ë</a:t>
            </a:r>
            <a:r>
              <a:rPr lang="sq-AL" sz="2400" dirty="0">
                <a:ea typeface="Verdana" panose="020B0604030504040204" pitchFamily="34" charset="0"/>
                <a:cs typeface="Verdana" panose="020B0604030504040204" pitchFamily="34" charset="0"/>
              </a:rPr>
              <a:t> përputhje </a:t>
            </a:r>
          </a:p>
          <a:p>
            <a:pPr marL="800100" lvl="1" indent="-342900" eaLnBrk="0" hangingPunct="0">
              <a:spcBef>
                <a:spcPts val="600"/>
              </a:spcBef>
              <a:buClr>
                <a:schemeClr val="bg2"/>
              </a:buClr>
              <a:buSzPct val="75000"/>
              <a:buFont typeface="Courier New" pitchFamily="49" charset="0"/>
              <a:buChar char="o"/>
            </a:pPr>
            <a:r>
              <a:rPr lang="pt-BR" sz="2400" dirty="0">
                <a:ea typeface="Verdana" panose="020B0604030504040204" pitchFamily="34" charset="0"/>
                <a:cs typeface="Verdana" panose="020B0604030504040204" pitchFamily="34" charset="0"/>
              </a:rPr>
              <a:t>Tenderuesi, Propozuesi, Ofertuesi (para dorëzimit)</a:t>
            </a:r>
            <a:endParaRPr lang="en-US" sz="2400" dirty="0">
              <a:ea typeface="Verdana" panose="020B0604030504040204" pitchFamily="34" charset="0"/>
              <a:cs typeface="Verdana" panose="020B0604030504040204" pitchFamily="34" charset="0"/>
            </a:endParaRPr>
          </a:p>
          <a:p>
            <a:pPr marL="800100" lvl="1" indent="-342900" eaLnBrk="0" hangingPunct="0">
              <a:spcBef>
                <a:spcPts val="600"/>
              </a:spcBef>
              <a:buClr>
                <a:schemeClr val="bg2"/>
              </a:buClr>
              <a:buSzPct val="75000"/>
              <a:buFont typeface="Courier New" pitchFamily="49" charset="0"/>
              <a:buChar char="o"/>
            </a:pPr>
            <a:r>
              <a:rPr lang="sq-AL" sz="2400" dirty="0">
                <a:ea typeface="Verdana" panose="020B0604030504040204" pitchFamily="34" charset="0"/>
                <a:cs typeface="Verdana" panose="020B0604030504040204" pitchFamily="34" charset="0"/>
              </a:rPr>
              <a:t>Kontraktuesi, Shitësi, Furnizuesi (pas-dhënies)</a:t>
            </a: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Shmangni teprimet dhe kontradiktat</a:t>
            </a: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Kontrolloni dy here referencat</a:t>
            </a: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Përcaktoni kushtet, simbolet dhe shkurtimet te cilat i përdorni;</a:t>
            </a: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Përdorni një format tërheqës, lehtësisht te lexueshëm. Kjo do të reflektojë profesionalizmin tuaj dhe do të inkurajoj ofertuesit e mundshëm  të lexojnë specifikimet;</a:t>
            </a: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Përdorni një strukturë logjike, çështje e rëndësishme duhet të trajtohen së pari;</a:t>
            </a:r>
          </a:p>
          <a:p>
            <a:pPr marL="342900" indent="-342900" eaLnBrk="0" hangingPunct="0">
              <a:spcBef>
                <a:spcPts val="600"/>
              </a:spcBef>
              <a:buClr>
                <a:schemeClr val="bg2"/>
              </a:buClr>
              <a:buSzPct val="75000"/>
            </a:pPr>
            <a:endParaRPr lang="en-US" sz="2200" dirty="0">
              <a:ea typeface="Verdana" panose="020B0604030504040204" pitchFamily="34" charset="0"/>
              <a:cs typeface="Verdana" panose="020B0604030504040204" pitchFamily="34" charset="0"/>
            </a:endParaRPr>
          </a:p>
        </p:txBody>
      </p:sp>
      <p:sp>
        <p:nvSpPr>
          <p:cNvPr id="3" name="Rectangle 2"/>
          <p:cNvSpPr/>
          <p:nvPr/>
        </p:nvSpPr>
        <p:spPr>
          <a:xfrm>
            <a:off x="462269" y="467412"/>
            <a:ext cx="857318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Udhëzim për shkrimin e specifikimeve</a:t>
            </a:r>
            <a:r>
              <a:rPr lang="en-US" sz="2800" b="1" dirty="0"/>
              <a:t> </a:t>
            </a:r>
            <a:r>
              <a:rPr lang="en-US" sz="2800" b="1" dirty="0">
                <a:solidFill>
                  <a:schemeClr val="bg2">
                    <a:lumMod val="40000"/>
                    <a:lumOff val="60000"/>
                  </a:schemeClr>
                </a:solidFill>
              </a:rPr>
              <a:t>(</a:t>
            </a:r>
            <a:r>
              <a:rPr lang="en-US" sz="2800" b="1" dirty="0" err="1">
                <a:solidFill>
                  <a:schemeClr val="bg2">
                    <a:lumMod val="40000"/>
                    <a:lumOff val="60000"/>
                  </a:schemeClr>
                </a:solidFill>
              </a:rPr>
              <a:t>vazhdim</a:t>
            </a:r>
            <a:r>
              <a:rPr lang="en-US" sz="2800" b="1" dirty="0">
                <a:solidFill>
                  <a:schemeClr val="bg2">
                    <a:lumMod val="40000"/>
                    <a:lumOff val="60000"/>
                  </a:schemeClr>
                </a:solidFill>
              </a:rPr>
              <a:t>)</a:t>
            </a:r>
            <a:r>
              <a:rPr lang="sq-AL" sz="2800" b="1" dirty="0">
                <a:solidFill>
                  <a:schemeClr val="bg2">
                    <a:lumMod val="40000"/>
                    <a:lumOff val="60000"/>
                  </a:schemeClr>
                </a:solidFill>
              </a:rPr>
              <a:t> </a:t>
            </a:r>
          </a:p>
        </p:txBody>
      </p:sp>
    </p:spTree>
    <p:extLst>
      <p:ext uri="{BB962C8B-B14F-4D97-AF65-F5344CB8AC3E}">
        <p14:creationId xmlns:p14="http://schemas.microsoft.com/office/powerpoint/2010/main" val="2038038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51520" y="980728"/>
            <a:ext cx="8892480" cy="5158335"/>
          </a:xfrm>
          <a:prstGeom prst="rect">
            <a:avLst/>
          </a:prstGeom>
        </p:spPr>
        <p:txBody>
          <a:bodyPr wrap="square">
            <a:spAutoFit/>
          </a:bodyPr>
          <a:lstStyle/>
          <a:p>
            <a:pPr marL="342900" indent="-342900" eaLnBrk="0" hangingPunct="0">
              <a:lnSpc>
                <a:spcPct val="90000"/>
              </a:lnSpc>
              <a:spcBef>
                <a:spcPts val="1200"/>
              </a:spcBef>
              <a:buClr>
                <a:schemeClr val="bg2"/>
              </a:buClr>
              <a:buSzPct val="75000"/>
              <a:buFont typeface="Wingdings" pitchFamily="2" charset="2"/>
              <a:buChar char="n"/>
            </a:pPr>
            <a:endParaRPr lang="en-US" sz="2400" dirty="0">
              <a:ea typeface="Verdana" panose="020B0604030504040204" pitchFamily="34" charset="0"/>
              <a:cs typeface="Verdana" panose="020B0604030504040204" pitchFamily="34" charset="0"/>
            </a:endParaRPr>
          </a:p>
          <a:p>
            <a:pPr marL="342900" indent="-342900" eaLnBrk="0" hangingPunct="0">
              <a:lnSpc>
                <a:spcPct val="90000"/>
              </a:lnSpc>
              <a:spcBef>
                <a:spcPts val="1200"/>
              </a:spcBef>
              <a:buClr>
                <a:schemeClr val="bg2"/>
              </a:buClr>
              <a:buSzPct val="75000"/>
              <a:buFont typeface="Wingdings" pitchFamily="2" charset="2"/>
              <a:buChar char="n"/>
            </a:pPr>
            <a:endParaRPr lang="en-US" sz="2400" dirty="0">
              <a:ea typeface="Verdana" panose="020B0604030504040204" pitchFamily="34" charset="0"/>
              <a:cs typeface="Verdana" panose="020B0604030504040204" pitchFamily="34" charset="0"/>
            </a:endParaRPr>
          </a:p>
          <a:p>
            <a:pPr marL="342900" indent="-342900" eaLnBrk="0" hangingPunct="0">
              <a:lnSpc>
                <a:spcPct val="90000"/>
              </a:lnSpc>
              <a:spcBef>
                <a:spcPts val="1200"/>
              </a:spcBef>
              <a:buClr>
                <a:schemeClr val="bg2"/>
              </a:buClr>
              <a:buSzPct val="75000"/>
              <a:buFont typeface="Wingdings" pitchFamily="2" charset="2"/>
              <a:buChar char="n"/>
            </a:pPr>
            <a:endParaRPr lang="en-US" sz="2400" dirty="0">
              <a:ea typeface="Verdana" panose="020B0604030504040204" pitchFamily="34" charset="0"/>
              <a:cs typeface="Verdana" panose="020B0604030504040204" pitchFamily="34" charset="0"/>
            </a:endParaRPr>
          </a:p>
          <a:p>
            <a:pPr marL="342900" indent="-342900" eaLnBrk="0" hangingPunct="0">
              <a:lnSpc>
                <a:spcPct val="90000"/>
              </a:lnSpc>
              <a:spcBef>
                <a:spcPts val="12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Siguro vizatime dhe informacione të tjera shtesë t</a:t>
            </a:r>
            <a:r>
              <a:rPr lang="en-US" sz="2400" dirty="0">
                <a:ea typeface="Verdana" panose="020B0604030504040204" pitchFamily="34" charset="0"/>
                <a:cs typeface="Verdana" panose="020B0604030504040204" pitchFamily="34" charset="0"/>
              </a:rPr>
              <a:t>ë</a:t>
            </a:r>
            <a:r>
              <a:rPr lang="sq-AL" sz="2400" dirty="0">
                <a:ea typeface="Verdana" panose="020B0604030504040204" pitchFamily="34" charset="0"/>
                <a:cs typeface="Verdana" panose="020B0604030504040204" pitchFamily="34" charset="0"/>
              </a:rPr>
              <a:t> nevojshme, sipas nevojës </a:t>
            </a:r>
          </a:p>
          <a:p>
            <a:pPr marL="342900" indent="-342900" eaLnBrk="0" hangingPunct="0">
              <a:lnSpc>
                <a:spcPct val="90000"/>
              </a:lnSpc>
              <a:spcBef>
                <a:spcPts val="12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Behu përmbledhës (i shkurtër) a</a:t>
            </a:r>
            <a:r>
              <a:rPr lang="en-US" sz="2400" dirty="0">
                <a:ea typeface="Verdana" panose="020B0604030504040204" pitchFamily="34" charset="0"/>
                <a:cs typeface="Verdana" panose="020B0604030504040204" pitchFamily="34" charset="0"/>
              </a:rPr>
              <a:t>q</a:t>
            </a:r>
            <a:r>
              <a:rPr lang="sq-AL" sz="2400" dirty="0">
                <a:ea typeface="Verdana" panose="020B0604030504040204" pitchFamily="34" charset="0"/>
                <a:cs typeface="Verdana" panose="020B0604030504040204" pitchFamily="34" charset="0"/>
              </a:rPr>
              <a:t> sa të jetë e mundur, pa e zvogëluar kuptimin;</a:t>
            </a:r>
          </a:p>
          <a:p>
            <a:pPr marL="342900" indent="-342900" eaLnBrk="0" hangingPunct="0">
              <a:lnSpc>
                <a:spcPct val="90000"/>
              </a:lnSpc>
              <a:spcBef>
                <a:spcPts val="12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Keni për qëllimi  të përcaktoni çdo aspekt të specifikimeve në një ose dy paragrafë;</a:t>
            </a:r>
          </a:p>
          <a:p>
            <a:pPr marL="342900" indent="-342900" eaLnBrk="0" hangingPunct="0">
              <a:lnSpc>
                <a:spcPct val="90000"/>
              </a:lnSpc>
              <a:spcBef>
                <a:spcPts val="12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Përdorni përvojën dhe praktikat më të mira, diskutoni draftet me kolegët dhe ekspertët.</a:t>
            </a:r>
          </a:p>
          <a:p>
            <a:pPr marL="342900" indent="-342900" eaLnBrk="0" hangingPunct="0">
              <a:lnSpc>
                <a:spcPct val="90000"/>
              </a:lnSpc>
              <a:spcBef>
                <a:spcPts val="1200"/>
              </a:spcBef>
              <a:buClr>
                <a:schemeClr val="bg2"/>
              </a:buClr>
              <a:buSzPct val="75000"/>
            </a:pPr>
            <a:endParaRPr lang="en-US" sz="2400" dirty="0">
              <a:ea typeface="Verdana" panose="020B0604030504040204" pitchFamily="34" charset="0"/>
              <a:cs typeface="Verdana" panose="020B0604030504040204" pitchFamily="34" charset="0"/>
            </a:endParaRPr>
          </a:p>
        </p:txBody>
      </p:sp>
      <p:sp>
        <p:nvSpPr>
          <p:cNvPr id="3" name="Rectangle 2"/>
          <p:cNvSpPr/>
          <p:nvPr/>
        </p:nvSpPr>
        <p:spPr>
          <a:xfrm>
            <a:off x="462269" y="459596"/>
            <a:ext cx="857318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Udhëzim për shkrimin e specifikimeve</a:t>
            </a:r>
            <a:r>
              <a:rPr lang="en-US" sz="2800" b="1" dirty="0"/>
              <a:t> </a:t>
            </a:r>
            <a:r>
              <a:rPr lang="en-US" sz="2800" b="1" dirty="0">
                <a:solidFill>
                  <a:schemeClr val="bg2">
                    <a:lumMod val="40000"/>
                    <a:lumOff val="60000"/>
                  </a:schemeClr>
                </a:solidFill>
              </a:rPr>
              <a:t>(</a:t>
            </a:r>
            <a:r>
              <a:rPr lang="en-US" sz="2800" b="1" dirty="0" err="1">
                <a:solidFill>
                  <a:schemeClr val="bg2">
                    <a:lumMod val="40000"/>
                    <a:lumOff val="60000"/>
                  </a:schemeClr>
                </a:solidFill>
              </a:rPr>
              <a:t>vazhdim</a:t>
            </a:r>
            <a:r>
              <a:rPr lang="en-US" sz="2800" b="1" dirty="0">
                <a:solidFill>
                  <a:schemeClr val="bg2">
                    <a:lumMod val="40000"/>
                    <a:lumOff val="60000"/>
                  </a:schemeClr>
                </a:solidFill>
              </a:rPr>
              <a:t>)</a:t>
            </a:r>
            <a:r>
              <a:rPr lang="sq-AL" sz="2800" b="1" dirty="0">
                <a:solidFill>
                  <a:schemeClr val="bg2">
                    <a:lumMod val="40000"/>
                    <a:lumOff val="60000"/>
                  </a:schemeClr>
                </a:solidFill>
              </a:rPr>
              <a:t> </a:t>
            </a:r>
          </a:p>
        </p:txBody>
      </p:sp>
    </p:spTree>
    <p:extLst>
      <p:ext uri="{BB962C8B-B14F-4D97-AF65-F5344CB8AC3E}">
        <p14:creationId xmlns:p14="http://schemas.microsoft.com/office/powerpoint/2010/main" val="21424543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533400" y="0"/>
            <a:ext cx="465544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altLang="en-US" sz="2800" b="1" dirty="0"/>
              <a:t>Roli i zyrtarit të prokurimit</a:t>
            </a:r>
            <a:endParaRPr lang="sq-AL" sz="2800" b="1" dirty="0"/>
          </a:p>
        </p:txBody>
      </p:sp>
      <p:sp>
        <p:nvSpPr>
          <p:cNvPr id="3" name="Rectangle 2"/>
          <p:cNvSpPr/>
          <p:nvPr/>
        </p:nvSpPr>
        <p:spPr>
          <a:xfrm>
            <a:off x="0" y="625525"/>
            <a:ext cx="9144000" cy="6724918"/>
          </a:xfrm>
          <a:prstGeom prst="rect">
            <a:avLst/>
          </a:prstGeom>
          <a:solidFill>
            <a:schemeClr val="bg1"/>
          </a:solidFill>
          <a:ln>
            <a:noFill/>
          </a:ln>
        </p:spPr>
        <p:txBody>
          <a:bodyPr wrap="square">
            <a:spAutoFit/>
          </a:bodyPr>
          <a:lstStyle/>
          <a:p>
            <a:pPr>
              <a:spcBef>
                <a:spcPts val="600"/>
              </a:spcBef>
            </a:pPr>
            <a:r>
              <a:rPr lang="sq-AL" sz="2200" dirty="0">
                <a:solidFill>
                  <a:srgbClr val="333333"/>
                </a:solidFill>
                <a:ea typeface="Verdana" panose="020B0604030504040204" pitchFamily="34" charset="0"/>
                <a:cs typeface="Verdana" panose="020B0604030504040204" pitchFamily="34" charset="0"/>
              </a:rPr>
              <a:t>Zyrtari i Prokurimit është përgjegjës për të siguruar q</a:t>
            </a:r>
            <a:r>
              <a:rPr lang="en-US" sz="2200" dirty="0">
                <a:solidFill>
                  <a:srgbClr val="333333"/>
                </a:solidFill>
                <a:ea typeface="Verdana" panose="020B0604030504040204" pitchFamily="34" charset="0"/>
                <a:cs typeface="Verdana" panose="020B0604030504040204" pitchFamily="34" charset="0"/>
              </a:rPr>
              <a:t>ë</a:t>
            </a:r>
            <a:r>
              <a:rPr lang="sq-AL" sz="2200" dirty="0">
                <a:solidFill>
                  <a:srgbClr val="333333"/>
                </a:solidFill>
                <a:ea typeface="Verdana" panose="020B0604030504040204" pitchFamily="34" charset="0"/>
                <a:cs typeface="Verdana" panose="020B0604030504040204" pitchFamily="34" charset="0"/>
              </a:rPr>
              <a:t> specifikimet teknike janë të lira nga paqartësitë, </a:t>
            </a:r>
            <a:r>
              <a:rPr lang="en-US" sz="2200" dirty="0" err="1">
                <a:solidFill>
                  <a:srgbClr val="333333"/>
                </a:solidFill>
                <a:ea typeface="Verdana" panose="020B0604030504040204" pitchFamily="34" charset="0"/>
                <a:cs typeface="Verdana" panose="020B0604030504040204" pitchFamily="34" charset="0"/>
              </a:rPr>
              <a:t>por</a:t>
            </a:r>
            <a:r>
              <a:rPr lang="en-US" sz="2200" dirty="0">
                <a:solidFill>
                  <a:srgbClr val="333333"/>
                </a:solidFill>
                <a:ea typeface="Verdana" panose="020B0604030504040204" pitchFamily="34" charset="0"/>
                <a:cs typeface="Verdana" panose="020B0604030504040204" pitchFamily="34" charset="0"/>
              </a:rPr>
              <a:t> </a:t>
            </a:r>
            <a:r>
              <a:rPr lang="en-US" sz="2200" dirty="0" err="1">
                <a:solidFill>
                  <a:srgbClr val="333333"/>
                </a:solidFill>
                <a:ea typeface="Verdana" panose="020B0604030504040204" pitchFamily="34" charset="0"/>
                <a:cs typeface="Verdana" panose="020B0604030504040204" pitchFamily="34" charset="0"/>
              </a:rPr>
              <a:t>janë</a:t>
            </a:r>
            <a:r>
              <a:rPr lang="en-US" sz="2200" dirty="0">
                <a:solidFill>
                  <a:srgbClr val="333333"/>
                </a:solidFill>
                <a:ea typeface="Verdana" panose="020B0604030504040204" pitchFamily="34" charset="0"/>
                <a:cs typeface="Verdana" panose="020B0604030504040204" pitchFamily="34" charset="0"/>
              </a:rPr>
              <a:t> </a:t>
            </a:r>
            <a:r>
              <a:rPr lang="sq-AL" sz="2200" dirty="0">
                <a:solidFill>
                  <a:srgbClr val="333333"/>
                </a:solidFill>
                <a:ea typeface="Verdana" panose="020B0604030504040204" pitchFamily="34" charset="0"/>
                <a:cs typeface="Verdana" panose="020B0604030504040204" pitchFamily="34" charset="0"/>
              </a:rPr>
              <a:t>të qarta dhe të përgjithshme, dhe  të promovoj konkurrencë të drejtë në mesin e furnizuesve.</a:t>
            </a:r>
          </a:p>
          <a:p>
            <a:pPr>
              <a:spcBef>
                <a:spcPts val="600"/>
              </a:spcBef>
            </a:pPr>
            <a:r>
              <a:rPr lang="sq-AL" sz="2200" dirty="0">
                <a:solidFill>
                  <a:srgbClr val="333333"/>
                </a:solidFill>
                <a:ea typeface="Verdana" panose="020B0604030504040204" pitchFamily="34" charset="0"/>
                <a:cs typeface="Verdana" panose="020B0604030504040204" pitchFamily="34" charset="0"/>
              </a:rPr>
              <a:t>Zyrtari i prokurimit luan një rol mbështetës në </a:t>
            </a:r>
            <a:r>
              <a:rPr lang="sq-AL" sz="2200" dirty="0" err="1">
                <a:solidFill>
                  <a:srgbClr val="333333"/>
                </a:solidFill>
                <a:ea typeface="Verdana" panose="020B0604030504040204" pitchFamily="34" charset="0"/>
                <a:cs typeface="Verdana" panose="020B0604030504040204" pitchFamily="34" charset="0"/>
              </a:rPr>
              <a:t>elaborimin</a:t>
            </a:r>
            <a:r>
              <a:rPr lang="sq-AL" sz="2200" dirty="0">
                <a:solidFill>
                  <a:srgbClr val="333333"/>
                </a:solidFill>
                <a:ea typeface="Verdana" panose="020B0604030504040204" pitchFamily="34" charset="0"/>
                <a:cs typeface="Verdana" panose="020B0604030504040204" pitchFamily="34" charset="0"/>
              </a:rPr>
              <a:t> e specifikimeve’ në fushat e mëposhtme: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Shqyrtimi i ST për plotësim dhe për të siguruar se ato nuk janë kufizuese apo të njëanshme ndaj një furnizuesi të veçantë</a:t>
            </a:r>
            <a:r>
              <a:rPr lang="en-US" sz="2200" dirty="0">
                <a:ea typeface="Verdana" panose="020B0604030504040204" pitchFamily="34" charset="0"/>
                <a:cs typeface="Verdana" panose="020B0604030504040204" pitchFamily="34" charset="0"/>
              </a:rPr>
              <a:t>;</a:t>
            </a:r>
            <a:endParaRPr lang="sq-AL" sz="22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Ndihmon në studimet e tregut për të identifikuar burimet e furnizimit, çmimet dhe </a:t>
            </a:r>
            <a:r>
              <a:rPr lang="sq-AL" sz="2200" dirty="0" err="1">
                <a:ea typeface="Verdana" panose="020B0604030504040204" pitchFamily="34" charset="0"/>
                <a:cs typeface="Verdana" panose="020B0604030504040204" pitchFamily="34" charset="0"/>
              </a:rPr>
              <a:t>disponueshmërinë</a:t>
            </a:r>
            <a:r>
              <a:rPr lang="sq-AL" sz="2200" dirty="0">
                <a:ea typeface="Verdana" panose="020B0604030504040204" pitchFamily="34" charset="0"/>
                <a:cs typeface="Verdana" panose="020B0604030504040204" pitchFamily="34" charset="0"/>
              </a:rPr>
              <a:t> e informacionit dhe shkallen e konkurrencës</a:t>
            </a:r>
            <a:r>
              <a:rPr lang="en-US" sz="2200" dirty="0">
                <a:ea typeface="Verdana" panose="020B0604030504040204" pitchFamily="34" charset="0"/>
                <a:cs typeface="Verdana" panose="020B0604030504040204" pitchFamily="34" charset="0"/>
              </a:rPr>
              <a:t>;</a:t>
            </a:r>
            <a:endParaRPr lang="sq-AL" sz="22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Siguron informacione mbi aktivitetet e mëparshme, aktuale dhe të ardhshme të prokurimit për produkte apo shërbime të ngjashme.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Ofron këshilla në të mirë e tenderimit dhe dhënies metodë për të marrë mallra, punime dhe shërbime në kohën e duhur, në çmimin më të mirë të mundshëm</a:t>
            </a:r>
            <a:r>
              <a:rPr lang="en-US" sz="2200" dirty="0">
                <a:ea typeface="Verdana" panose="020B0604030504040204" pitchFamily="34" charset="0"/>
                <a:cs typeface="Verdana" panose="020B0604030504040204" pitchFamily="34" charset="0"/>
              </a:rPr>
              <a:t>.</a:t>
            </a:r>
          </a:p>
          <a:p>
            <a:pPr marL="342900" indent="-342900">
              <a:spcBef>
                <a:spcPts val="600"/>
              </a:spcBef>
              <a:buClr>
                <a:schemeClr val="bg2"/>
              </a:buClr>
              <a:buSzPct val="75000"/>
              <a:buFont typeface="Wingdings" pitchFamily="2" charset="2"/>
              <a:buChar char="n"/>
            </a:pPr>
            <a:endParaRPr lang="en-US" sz="2200" dirty="0">
              <a:ea typeface="Verdana" panose="020B0604030504040204" pitchFamily="34" charset="0"/>
              <a:cs typeface="Verdana" panose="020B0604030504040204" pitchFamily="34" charset="0"/>
            </a:endParaRPr>
          </a:p>
          <a:p>
            <a:pPr>
              <a:spcBef>
                <a:spcPts val="600"/>
              </a:spcBef>
              <a:buClr>
                <a:schemeClr val="bg2"/>
              </a:buClr>
              <a:buSzPct val="75000"/>
            </a:pPr>
            <a:endParaRPr lang="en-US" sz="22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3592093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79592" y="491662"/>
            <a:ext cx="69301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altLang="en-US" sz="2800" b="1" dirty="0"/>
              <a:t>Roli i zyrtarit të prokurimit</a:t>
            </a:r>
            <a:r>
              <a:rPr lang="en-US" altLang="en-US" sz="2800" b="1" dirty="0">
                <a:solidFill>
                  <a:schemeClr val="bg2">
                    <a:lumMod val="40000"/>
                    <a:lumOff val="60000"/>
                  </a:schemeClr>
                </a:solidFill>
              </a:rPr>
              <a:t>      (</a:t>
            </a:r>
            <a:r>
              <a:rPr lang="en-US" altLang="en-US" sz="2800" b="1" dirty="0" err="1">
                <a:solidFill>
                  <a:schemeClr val="bg2">
                    <a:lumMod val="40000"/>
                    <a:lumOff val="60000"/>
                  </a:schemeClr>
                </a:solidFill>
              </a:rPr>
              <a:t>vazhdim</a:t>
            </a:r>
            <a:r>
              <a:rPr lang="en-US" altLang="en-US" sz="2800" b="1" dirty="0">
                <a:solidFill>
                  <a:schemeClr val="bg2">
                    <a:lumMod val="40000"/>
                    <a:lumOff val="60000"/>
                  </a:schemeClr>
                </a:solidFill>
              </a:rPr>
              <a:t>)</a:t>
            </a:r>
            <a:endParaRPr lang="sq-AL" altLang="en-US" sz="2800" b="1" dirty="0">
              <a:solidFill>
                <a:schemeClr val="bg2">
                  <a:lumMod val="40000"/>
                  <a:lumOff val="60000"/>
                </a:schemeClr>
              </a:solidFill>
            </a:endParaRPr>
          </a:p>
        </p:txBody>
      </p:sp>
      <p:sp>
        <p:nvSpPr>
          <p:cNvPr id="3" name="Rectangle 2"/>
          <p:cNvSpPr/>
          <p:nvPr/>
        </p:nvSpPr>
        <p:spPr>
          <a:xfrm>
            <a:off x="251520" y="1052736"/>
            <a:ext cx="8640960" cy="4462760"/>
          </a:xfrm>
          <a:prstGeom prst="rect">
            <a:avLst/>
          </a:prstGeom>
        </p:spPr>
        <p:txBody>
          <a:bodyPr wrap="square">
            <a:spAutoFit/>
          </a:bodyPr>
          <a:lstStyle/>
          <a:p>
            <a:pPr>
              <a:spcBef>
                <a:spcPts val="600"/>
              </a:spcBef>
            </a:pPr>
            <a:endParaRPr lang="en-US" sz="2200" dirty="0">
              <a:solidFill>
                <a:srgbClr val="333333"/>
              </a:solidFill>
              <a:ea typeface="Verdana" panose="020B0604030504040204" pitchFamily="34" charset="0"/>
              <a:cs typeface="Verdana" panose="020B0604030504040204" pitchFamily="34" charset="0"/>
            </a:endParaRPr>
          </a:p>
          <a:p>
            <a:pPr>
              <a:spcBef>
                <a:spcPts val="600"/>
              </a:spcBef>
            </a:pPr>
            <a:r>
              <a:rPr lang="sq-AL" sz="2200" dirty="0">
                <a:solidFill>
                  <a:srgbClr val="333333"/>
                </a:solidFill>
                <a:ea typeface="Verdana" panose="020B0604030504040204" pitchFamily="34" charset="0"/>
                <a:cs typeface="Verdana" panose="020B0604030504040204" pitchFamily="34" charset="0"/>
              </a:rPr>
              <a:t>Rekomandohet një qasje sistematike dhe ekipore në mes të zyrtarëve të ekipit të projektit dhe të zyrtarëve të prokurimit  për të zhvilluar një specifikim me cilësi të lartë.</a:t>
            </a:r>
          </a:p>
          <a:p>
            <a:pPr>
              <a:spcBef>
                <a:spcPts val="600"/>
              </a:spcBef>
            </a:pPr>
            <a:r>
              <a:rPr lang="sq-AL" sz="2200" dirty="0">
                <a:solidFill>
                  <a:srgbClr val="333333"/>
                </a:solidFill>
                <a:ea typeface="Verdana" panose="020B0604030504040204" pitchFamily="34" charset="0"/>
                <a:cs typeface="Verdana" panose="020B0604030504040204" pitchFamily="34" charset="0"/>
              </a:rPr>
              <a:t>Përfshirja e hershme e zyrtarit të prokurimit mund të shtoj vlerë për shkak të përvojës me lloje të ngjashme të specifikimeve / tenderëve. Ne përfundim të këtij procesi, </a:t>
            </a:r>
            <a:r>
              <a:rPr lang="sq-AL" sz="2200" dirty="0" err="1">
                <a:solidFill>
                  <a:srgbClr val="333333"/>
                </a:solidFill>
                <a:ea typeface="Verdana" panose="020B0604030504040204" pitchFamily="34" charset="0"/>
                <a:cs typeface="Verdana" panose="020B0604030504040204" pitchFamily="34" charset="0"/>
              </a:rPr>
              <a:t>menaxhmenti</a:t>
            </a:r>
            <a:r>
              <a:rPr lang="sq-AL" sz="2200" dirty="0">
                <a:solidFill>
                  <a:srgbClr val="333333"/>
                </a:solidFill>
                <a:ea typeface="Verdana" panose="020B0604030504040204" pitchFamily="34" charset="0"/>
                <a:cs typeface="Verdana" panose="020B0604030504040204" pitchFamily="34" charset="0"/>
              </a:rPr>
              <a:t> i AK-së duhet të rishikojë specifikimet e përfunduara për të siguruar se ato i përgjigjen nevojës se identifikuar.</a:t>
            </a:r>
          </a:p>
          <a:p>
            <a:pPr>
              <a:spcBef>
                <a:spcPts val="600"/>
              </a:spcBef>
            </a:pPr>
            <a:endParaRPr lang="sq-AL" sz="2200" dirty="0">
              <a:solidFill>
                <a:srgbClr val="333333"/>
              </a:solidFill>
              <a:ea typeface="Verdana" panose="020B0604030504040204" pitchFamily="34" charset="0"/>
              <a:cs typeface="Verdana" panose="020B0604030504040204" pitchFamily="34" charset="0"/>
            </a:endParaRPr>
          </a:p>
          <a:p>
            <a:pPr>
              <a:spcBef>
                <a:spcPts val="600"/>
              </a:spcBef>
            </a:pPr>
            <a:r>
              <a:rPr lang="sq-AL" sz="2200" dirty="0">
                <a:solidFill>
                  <a:srgbClr val="333333"/>
                </a:solidFill>
                <a:ea typeface="Verdana" panose="020B0604030504040204" pitchFamily="34" charset="0"/>
                <a:cs typeface="Verdana" panose="020B0604030504040204" pitchFamily="34" charset="0"/>
              </a:rPr>
              <a:t>Specifikimi i fundit, duke përfshirë fondet e certifikimit, pastaj duhet të bëhet pjesë e dokumentacionit të tenderit.</a:t>
            </a:r>
            <a:endParaRPr lang="sq-AL" sz="2200" b="0" i="0" dirty="0">
              <a:solidFill>
                <a:srgbClr val="333333"/>
              </a:solidFill>
              <a:effectLs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7314312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2590800" y="1219200"/>
            <a:ext cx="5059343"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eaLnBrk="1" hangingPunct="1"/>
            <a:r>
              <a:rPr lang="en-US" altLang="en-US" sz="2800" b="1" dirty="0">
                <a:latin typeface="+mj-lt"/>
              </a:rPr>
              <a:t>PYETJE - DISKUTIM</a:t>
            </a:r>
            <a:endParaRPr lang="el-GR" altLang="en-US" sz="2800" b="1" dirty="0">
              <a:latin typeface="+mj-lt"/>
            </a:endParaRPr>
          </a:p>
        </p:txBody>
      </p:sp>
    </p:spTree>
    <p:extLst>
      <p:ext uri="{BB962C8B-B14F-4D97-AF65-F5344CB8AC3E}">
        <p14:creationId xmlns:p14="http://schemas.microsoft.com/office/powerpoint/2010/main" val="2057355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sq-AL" sz="2800" b="1" dirty="0">
                <a:solidFill>
                  <a:srgbClr val="002060"/>
                </a:solidFill>
                <a:latin typeface="Cambria" panose="02040503050406030204" pitchFamily="18" charset="0"/>
                <a:ea typeface="Cambria" panose="02040503050406030204" pitchFamily="18" charset="0"/>
              </a:rPr>
              <a:t>Hapat e cikli</a:t>
            </a:r>
            <a:r>
              <a:rPr lang="en-US" sz="2800" b="1" dirty="0">
                <a:solidFill>
                  <a:srgbClr val="002060"/>
                </a:solidFill>
                <a:latin typeface="Cambria" panose="02040503050406030204" pitchFamily="18" charset="0"/>
                <a:ea typeface="Cambria" panose="02040503050406030204" pitchFamily="18" charset="0"/>
              </a:rPr>
              <a:t>t</a:t>
            </a:r>
            <a:r>
              <a:rPr lang="sq-AL" sz="2800" b="1" dirty="0">
                <a:solidFill>
                  <a:srgbClr val="002060"/>
                </a:solidFill>
                <a:latin typeface="Cambria" panose="02040503050406030204" pitchFamily="18" charset="0"/>
                <a:ea typeface="Cambria" panose="02040503050406030204" pitchFamily="18" charset="0"/>
              </a:rPr>
              <a:t> </a:t>
            </a:r>
            <a:r>
              <a:rPr lang="en-US" sz="2800" b="1" dirty="0">
                <a:solidFill>
                  <a:srgbClr val="002060"/>
                </a:solidFill>
                <a:latin typeface="Cambria" panose="02040503050406030204" pitchFamily="18" charset="0"/>
                <a:ea typeface="Cambria" panose="02040503050406030204" pitchFamily="18" charset="0"/>
              </a:rPr>
              <a:t>t</a:t>
            </a:r>
            <a:r>
              <a:rPr lang="sq-AL" sz="2800" b="1" dirty="0">
                <a:solidFill>
                  <a:srgbClr val="002060"/>
                </a:solidFill>
                <a:latin typeface="Cambria" panose="02040503050406030204" pitchFamily="18" charset="0"/>
                <a:ea typeface="Cambria" panose="02040503050406030204" pitchFamily="18" charset="0"/>
              </a:rPr>
              <a:t>e prokurimit</a:t>
            </a:r>
            <a:r>
              <a:rPr lang="en-US" sz="2800" b="1" dirty="0">
                <a:solidFill>
                  <a:srgbClr val="002060"/>
                </a:solidFill>
                <a:latin typeface="Cambria" panose="02040503050406030204" pitchFamily="18" charset="0"/>
                <a:ea typeface="Cambria" panose="02040503050406030204" pitchFamily="18" charset="0"/>
              </a:rPr>
              <a:t> </a:t>
            </a:r>
          </a:p>
        </p:txBody>
      </p:sp>
      <p:sp>
        <p:nvSpPr>
          <p:cNvPr id="3" name="Content Placeholder 2"/>
          <p:cNvSpPr>
            <a:spLocks noGrp="1"/>
          </p:cNvSpPr>
          <p:nvPr>
            <p:ph idx="1"/>
          </p:nvPr>
        </p:nvSpPr>
        <p:spPr>
          <a:xfrm>
            <a:off x="0" y="1219200"/>
            <a:ext cx="9144000" cy="5410200"/>
          </a:xfrm>
        </p:spPr>
        <p:txBody>
          <a:bodyPr/>
          <a:lstStyle/>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HAPI 1 </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Planifikimi i Prokurimit </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HAPI 2</a:t>
            </a:r>
            <a:r>
              <a:rPr lang="en-US" sz="2400" dirty="0">
                <a:latin typeface="Cambria" panose="02040503050406030204" pitchFamily="18" charset="0"/>
                <a:ea typeface="Cambria" panose="02040503050406030204" pitchFamily="18" charset="0"/>
              </a:rPr>
              <a:t> - </a:t>
            </a:r>
            <a:r>
              <a:rPr lang="sq-AL" sz="2400" dirty="0">
                <a:latin typeface="Cambria" panose="02040503050406030204" pitchFamily="18" charset="0"/>
                <a:ea typeface="Cambria" panose="02040503050406030204" pitchFamily="18" charset="0"/>
              </a:rPr>
              <a:t>Parashikimi i Vlerës dhe Klasifikimi i Kontratës</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HAPI 3 </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Përcaktimi i Procedurës së Prokurimit </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HAPI 4</a:t>
            </a:r>
            <a:r>
              <a:rPr lang="en-US" sz="2400" dirty="0">
                <a:latin typeface="Cambria" panose="02040503050406030204" pitchFamily="18" charset="0"/>
                <a:ea typeface="Cambria" panose="02040503050406030204" pitchFamily="18" charset="0"/>
              </a:rPr>
              <a:t> </a:t>
            </a:r>
            <a:r>
              <a:rPr lang="en-US" sz="2400" b="1"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Përgatitja e Dosjes së Tenderit përmes e-prokurimit</a:t>
            </a:r>
            <a:endParaRPr lang="en-US" sz="2400" b="1"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HAPI 5</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Publikimi ne web faqen e e-prokurimit</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HAPI 6</a:t>
            </a:r>
            <a:r>
              <a:rPr lang="en-US" sz="2400" dirty="0">
                <a:latin typeface="Cambria" panose="02040503050406030204" pitchFamily="18" charset="0"/>
                <a:ea typeface="Cambria" panose="02040503050406030204" pitchFamily="18" charset="0"/>
              </a:rPr>
              <a:t> - </a:t>
            </a:r>
            <a:r>
              <a:rPr lang="sq-AL" sz="2400" dirty="0">
                <a:latin typeface="Cambria" panose="02040503050406030204" pitchFamily="18" charset="0"/>
                <a:ea typeface="Cambria" panose="02040503050406030204" pitchFamily="18" charset="0"/>
              </a:rPr>
              <a:t>Hapja dhe Vlerësimi i Tenderëve </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HAPI 7</a:t>
            </a:r>
            <a:r>
              <a:rPr lang="en-US" sz="2400" dirty="0">
                <a:latin typeface="Cambria" panose="02040503050406030204" pitchFamily="18" charset="0"/>
                <a:ea typeface="Cambria" panose="02040503050406030204" pitchFamily="18" charset="0"/>
              </a:rPr>
              <a:t> - </a:t>
            </a:r>
            <a:r>
              <a:rPr lang="sq-AL" sz="2400" dirty="0">
                <a:latin typeface="Cambria" panose="02040503050406030204" pitchFamily="18" charset="0"/>
                <a:ea typeface="Cambria" panose="02040503050406030204" pitchFamily="18" charset="0"/>
              </a:rPr>
              <a:t>Dhënia dhe Nënshkrimi i Kontratës</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HAPI 8</a:t>
            </a:r>
            <a:r>
              <a:rPr lang="en-US" sz="2400" dirty="0">
                <a:latin typeface="Cambria" panose="02040503050406030204" pitchFamily="18" charset="0"/>
                <a:ea typeface="Cambria" panose="02040503050406030204" pitchFamily="18" charset="0"/>
              </a:rPr>
              <a:t> - </a:t>
            </a:r>
            <a:r>
              <a:rPr lang="sq-AL" sz="2400" dirty="0">
                <a:latin typeface="Cambria" panose="02040503050406030204" pitchFamily="18" charset="0"/>
                <a:ea typeface="Cambria" panose="02040503050406030204" pitchFamily="18" charset="0"/>
              </a:rPr>
              <a:t>Menaxhimi i Kontratës</a:t>
            </a:r>
            <a:endParaRPr lang="en-US" sz="2400" dirty="0">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3124200" y="6356350"/>
            <a:ext cx="4953000" cy="36512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Arial" charset="0"/>
                <a:ea typeface="+mn-ea"/>
                <a:cs typeface="+mn-cs"/>
              </a:rPr>
              <a:t>Departamenti</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 per Trajnime/KRPP</a:t>
            </a:r>
          </a:p>
        </p:txBody>
      </p:sp>
    </p:spTree>
    <p:extLst>
      <p:ext uri="{BB962C8B-B14F-4D97-AF65-F5344CB8AC3E}">
        <p14:creationId xmlns:p14="http://schemas.microsoft.com/office/powerpoint/2010/main" val="1581051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rPr>
              <a:t>Dokumentet e tenderit</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90600"/>
            <a:ext cx="9144000" cy="5791200"/>
          </a:xfrm>
        </p:spPr>
        <p:txBody>
          <a:bodyPr/>
          <a:lstStyle/>
          <a:p>
            <a:pPr marL="0" indent="0">
              <a:buNone/>
            </a:pPr>
            <a:r>
              <a:rPr lang="sq-AL" sz="2400" b="1" dirty="0">
                <a:latin typeface="Cambria" panose="02040503050406030204" pitchFamily="18" charset="0"/>
                <a:ea typeface="Cambria" panose="02040503050406030204" pitchFamily="18" charset="0"/>
              </a:rPr>
              <a:t>Dokumentet e tenderit</a:t>
            </a:r>
            <a:r>
              <a:rPr lang="sq-AL" sz="2400" dirty="0">
                <a:latin typeface="Cambria" panose="02040503050406030204" pitchFamily="18" charset="0"/>
                <a:ea typeface="Cambria" panose="02040503050406030204" pitchFamily="18" charset="0"/>
              </a:rPr>
              <a:t> janë pjesa më kryesore në procesin e tenderit dhe duhet të </a:t>
            </a:r>
            <a:r>
              <a:rPr lang="sq-AL" sz="2400" b="1" dirty="0">
                <a:latin typeface="Cambria" panose="02040503050406030204" pitchFamily="18" charset="0"/>
                <a:ea typeface="Cambria" panose="02040503050406030204" pitchFamily="18" charset="0"/>
              </a:rPr>
              <a:t>japin të gjitha informacionet e nevojshme që ofertuesit </a:t>
            </a:r>
            <a:r>
              <a:rPr lang="sq-AL" sz="2400" dirty="0">
                <a:latin typeface="Cambria" panose="02040503050406030204" pitchFamily="18" charset="0"/>
                <a:ea typeface="Cambria" panose="02040503050406030204" pitchFamily="18" charset="0"/>
              </a:rPr>
              <a:t>e ardhshëm të përgatisin një ofertë që u përgjigjet mallrave, shërbimeve dhe punëve që duhen furnizuar. </a:t>
            </a:r>
            <a:endParaRPr lang="en-US" sz="2400" dirty="0">
              <a:latin typeface="Cambria" panose="02040503050406030204" pitchFamily="18" charset="0"/>
              <a:ea typeface="Cambria" panose="02040503050406030204" pitchFamily="18" charset="0"/>
            </a:endParaRPr>
          </a:p>
          <a:p>
            <a:pPr marL="0" indent="0">
              <a:buNone/>
            </a:pPr>
            <a:r>
              <a:rPr lang="en-US" sz="2400" b="1" dirty="0" err="1">
                <a:latin typeface="Cambria" panose="02040503050406030204" pitchFamily="18" charset="0"/>
                <a:ea typeface="Cambria" panose="02040503050406030204" pitchFamily="18" charset="0"/>
              </a:rPr>
              <a:t>Dosja</a:t>
            </a:r>
            <a:r>
              <a:rPr lang="en-US" sz="2400" b="1" dirty="0">
                <a:latin typeface="Cambria" panose="02040503050406030204" pitchFamily="18" charset="0"/>
                <a:ea typeface="Cambria" panose="02040503050406030204" pitchFamily="18" charset="0"/>
              </a:rPr>
              <a:t> e </a:t>
            </a:r>
            <a:r>
              <a:rPr lang="en-US" sz="2400" b="1" dirty="0" err="1">
                <a:latin typeface="Cambria" panose="02040503050406030204" pitchFamily="18" charset="0"/>
                <a:ea typeface="Cambria" panose="02040503050406030204" pitchFamily="18" charset="0"/>
              </a:rPr>
              <a:t>tenderit</a:t>
            </a:r>
            <a:r>
              <a:rPr lang="en-US" sz="2400" b="1"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duhet të përfshijnë:</a:t>
            </a:r>
            <a:endParaRPr lang="en-US" sz="2400" b="1"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Ftesën për ofertë</a:t>
            </a:r>
            <a:endParaRPr lang="en-US" sz="2400" dirty="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rPr>
              <a:t>Udhëzimet për ofertuesit</a:t>
            </a:r>
            <a:endParaRPr lang="en-US" sz="2400" dirty="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rPr>
              <a:t>Kushtet e përgjithshme dhe të veçanta të kontratës;</a:t>
            </a:r>
            <a:endParaRPr lang="en-US" sz="2400" dirty="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rPr>
              <a:t>Specifikimet teknike</a:t>
            </a:r>
            <a:endParaRPr lang="en-US" sz="2400" dirty="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rPr>
              <a:t>Formularin e tenderit</a:t>
            </a:r>
            <a:endParaRPr lang="en-US" sz="2400" dirty="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rPr>
              <a:t>Formularin e kontratës</a:t>
            </a:r>
            <a:endParaRPr lang="en-US" sz="2400" dirty="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rPr>
              <a:t>Shtojcat (modelet e ofertave financiare, formularët e sigurimit </a:t>
            </a:r>
            <a:r>
              <a:rPr lang="sq-AL" sz="2400" dirty="0" err="1">
                <a:latin typeface="Cambria" panose="02040503050406030204" pitchFamily="18" charset="0"/>
                <a:ea typeface="Cambria" panose="02040503050406030204" pitchFamily="18" charset="0"/>
              </a:rPr>
              <a:t>etj</a:t>
            </a:r>
            <a:r>
              <a:rPr lang="sq-AL" sz="2400" dirty="0">
                <a:latin typeface="Cambria" panose="02040503050406030204" pitchFamily="18" charset="0"/>
                <a:ea typeface="Cambria" panose="02040503050406030204" pitchFamily="18" charset="0"/>
              </a:rPr>
              <a:t>)</a:t>
            </a:r>
            <a:r>
              <a:rPr lang="en-US" sz="2400" dirty="0">
                <a:latin typeface="Cambria" panose="02040503050406030204" pitchFamily="18" charset="0"/>
                <a:ea typeface="Cambria" panose="02040503050406030204" pitchFamily="18" charset="0"/>
              </a:rPr>
              <a:t>.</a:t>
            </a:r>
          </a:p>
        </p:txBody>
      </p:sp>
      <p:sp>
        <p:nvSpPr>
          <p:cNvPr id="4" name="Footer Placeholder 3"/>
          <p:cNvSpPr>
            <a:spLocks noGrp="1"/>
          </p:cNvSpPr>
          <p:nvPr>
            <p:ph type="ftr" sz="quarter" idx="11"/>
          </p:nvPr>
        </p:nvSpPr>
        <p:spPr>
          <a:xfrm>
            <a:off x="3124200" y="6400800"/>
            <a:ext cx="5029200" cy="38100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charset="0"/>
                <a:ea typeface="+mn-ea"/>
                <a:cs typeface="+mn-cs"/>
              </a:rPr>
              <a:t>Department</a:t>
            </a:r>
            <a:r>
              <a:rPr kumimoji="0" lang="sq-AL" sz="1800" b="0" i="0" u="none" strike="noStrike" kern="1200" cap="none" spc="0" normalizeH="0" baseline="0" noProof="0" dirty="0">
                <a:ln>
                  <a:noFill/>
                </a:ln>
                <a:solidFill>
                  <a:srgbClr val="000000"/>
                </a:solidFill>
                <a:effectLst/>
                <a:uLnTx/>
                <a:uFillTx/>
                <a:latin typeface="Arial" charset="0"/>
                <a:ea typeface="+mn-ea"/>
                <a:cs typeface="+mn-cs"/>
              </a:rPr>
              <a:t>i </a:t>
            </a:r>
            <a:r>
              <a:rPr kumimoji="0" lang="en-US" sz="1800" b="0" i="0" u="none" strike="noStrike" kern="1200" cap="none" spc="0" normalizeH="0" baseline="0" noProof="0" dirty="0">
                <a:ln>
                  <a:noFill/>
                </a:ln>
                <a:solidFill>
                  <a:srgbClr val="000000"/>
                </a:solidFill>
                <a:effectLst/>
                <a:uLnTx/>
                <a:uFillTx/>
                <a:latin typeface="Arial" charset="0"/>
                <a:ea typeface="+mn-ea"/>
                <a:cs typeface="+mn-cs"/>
              </a:rPr>
              <a:t>per Trajnime/KRPP</a:t>
            </a:r>
          </a:p>
        </p:txBody>
      </p:sp>
    </p:spTree>
    <p:extLst>
      <p:ext uri="{BB962C8B-B14F-4D97-AF65-F5344CB8AC3E}">
        <p14:creationId xmlns:p14="http://schemas.microsoft.com/office/powerpoint/2010/main" val="3818813946"/>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25993</TotalTime>
  <Words>6380</Words>
  <Application>Microsoft Office PowerPoint</Application>
  <PresentationFormat>On-screen Show (4:3)</PresentationFormat>
  <Paragraphs>656</Paragraphs>
  <Slides>74</Slides>
  <Notes>26</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87" baseType="lpstr">
      <vt:lpstr>ＭＳ Ｐゴシック</vt:lpstr>
      <vt:lpstr>Agency FB</vt:lpstr>
      <vt:lpstr>Arial</vt:lpstr>
      <vt:lpstr>Calibri</vt:lpstr>
      <vt:lpstr>Cambria</vt:lpstr>
      <vt:lpstr>Courier New</vt:lpstr>
      <vt:lpstr>Garamond</vt:lpstr>
      <vt:lpstr>PMingLiU</vt:lpstr>
      <vt:lpstr>Times New Roman</vt:lpstr>
      <vt:lpstr>Verdana</vt:lpstr>
      <vt:lpstr>Wingdings</vt:lpstr>
      <vt:lpstr>Default Design</vt:lpstr>
      <vt:lpstr>Document</vt:lpstr>
      <vt:lpstr>PowerPoint Presentation</vt:lpstr>
      <vt:lpstr>Objektivi</vt:lpstr>
      <vt:lpstr>Përgatitja e Dosjes se tenderit </vt:lpstr>
      <vt:lpstr>Llojet e Dosjeve Standarde: </vt:lpstr>
      <vt:lpstr>Llojet e Dosjeve Standarde</vt:lpstr>
      <vt:lpstr>Llojet e Dosjeve Standarde</vt:lpstr>
      <vt:lpstr>Përgatitja e Dosjes se tenderit </vt:lpstr>
      <vt:lpstr>Hapat e ciklit te prokurimit </vt:lpstr>
      <vt:lpstr>Dokumentet e tenderit</vt:lpstr>
      <vt:lpstr> Përgjegjësitë për përgatitjen e DT  </vt:lpstr>
      <vt:lpstr> Proceset për përgatitjen e Dosjes së Tenderit</vt:lpstr>
      <vt:lpstr>Rregullat specifike për përgatitjen e dokumenteve te tenderit </vt:lpstr>
      <vt:lpstr>Veprimet e nevojshme për përgatitjen e dokumenteve të tenderit  </vt:lpstr>
      <vt:lpstr>Struktura e Dosjes së Tenderit</vt:lpstr>
      <vt:lpstr>Dosja e Tenderit </vt:lpstr>
      <vt:lpstr>Dosja e Tenderit </vt:lpstr>
      <vt:lpstr>Formulari i Tenderit</vt:lpstr>
      <vt:lpstr>Dosja e Tenderit </vt:lpstr>
      <vt:lpstr>Dosja e Tenderit </vt:lpstr>
      <vt:lpstr>Dosja e Tenderit </vt:lpstr>
      <vt:lpstr>Dosja e Tenderit </vt:lpstr>
      <vt:lpstr>Dosja e Tenderit </vt:lpstr>
      <vt:lpstr>Dosja e Tenderit </vt:lpstr>
      <vt:lpstr>Përcaktimi i Kritereve te Përzgjedhjes </vt:lpstr>
      <vt:lpstr>Klasifikimi i Kritereve te Përzgjedhjes</vt:lpstr>
      <vt:lpstr>Kriteret e Përzgjedhjes me LPP </vt:lpstr>
      <vt:lpstr>Vlerësimi i Kritereve të Përzgjedhjes</vt:lpstr>
      <vt:lpstr>Përcaktimi i Kritereve të Përgjedhjes për Grupin e Operatorëve Ekonomik</vt:lpstr>
      <vt:lpstr>Kriteret për Dhënien e Kontratës</vt:lpstr>
      <vt:lpstr>Vendosja e Kriterit ‘tenderi ekonomikisht më i favorshëm-TEMF ’</vt:lpstr>
      <vt:lpstr>Siguria e Tenderit</vt:lpstr>
      <vt:lpstr>Konfiskimi i Sigurisë së Tenderit</vt:lpstr>
      <vt:lpstr>Validiteti i tenderit</vt:lpstr>
      <vt:lpstr>Validiteti i tenderit</vt:lpstr>
      <vt:lpstr>Siguria e Ekzekutimit</vt:lpstr>
      <vt:lpstr>Arsyeja e Kërkesës për Siguri të Ekzekutimit </vt:lpstr>
      <vt:lpstr>Konfiskimi i Sigurisë së Ekzekutimit</vt:lpstr>
      <vt:lpstr>Sigurimi i informacioneve shtesë për kandidatët dhe tenderuesit</vt:lpstr>
      <vt:lpstr>Ofrimi i informacioneve shtesë ose sqarimeve dhe zgjatjet e afateve kohore</vt:lpstr>
      <vt:lpstr>PowerPoint Presentation</vt:lpstr>
      <vt:lpstr>PowerPoint Presentation</vt:lpstr>
      <vt:lpstr>Qëllimi i specifikimeve teknike  </vt:lpstr>
      <vt:lpstr>Çka është një specifikim teknik?</vt:lpstr>
      <vt:lpstr>Çka është një specifikim teknike (Vazhdim)?</vt:lpstr>
      <vt:lpstr>PowerPoint Presentation</vt:lpstr>
      <vt:lpstr>Struktura dhe përmbajtja e specifikimeve teknike</vt:lpstr>
      <vt:lpstr>Mos rivendosni timonin </vt:lpstr>
      <vt:lpstr>PowerPoint Presentation</vt:lpstr>
      <vt:lpstr>Specifikimet teknike  </vt:lpstr>
      <vt:lpstr>Lista e kontrollit të specifikimeve </vt:lpstr>
      <vt:lpstr>PowerPoint Presentation</vt:lpstr>
      <vt:lpstr>PowerPoint Presentation</vt:lpstr>
      <vt:lpstr>PowerPoint Presentation</vt:lpstr>
      <vt:lpstr>PowerPoint Presentation</vt:lpstr>
      <vt:lpstr>PowerPoint Presentation</vt:lpstr>
      <vt:lpstr>PowerPoint Presentation</vt:lpstr>
      <vt:lpstr>Vërejtje në specifikimet e mallrave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Nikos Manolopoulos</dc:creator>
  <cp:lastModifiedBy>Ilirk</cp:lastModifiedBy>
  <cp:revision>574</cp:revision>
  <cp:lastPrinted>1601-01-01T00:00:00Z</cp:lastPrinted>
  <dcterms:created xsi:type="dcterms:W3CDTF">1601-01-01T00:00:00Z</dcterms:created>
  <dcterms:modified xsi:type="dcterms:W3CDTF">2024-04-16T17:52:39Z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